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304" r:id="rId3"/>
    <p:sldId id="272" r:id="rId4"/>
    <p:sldId id="271" r:id="rId5"/>
    <p:sldId id="274" r:id="rId6"/>
    <p:sldId id="273" r:id="rId7"/>
    <p:sldId id="275" r:id="rId8"/>
    <p:sldId id="276" r:id="rId9"/>
    <p:sldId id="270" r:id="rId10"/>
    <p:sldId id="288" r:id="rId11"/>
    <p:sldId id="289" r:id="rId12"/>
    <p:sldId id="277" r:id="rId13"/>
    <p:sldId id="278" r:id="rId14"/>
    <p:sldId id="279" r:id="rId15"/>
    <p:sldId id="280" r:id="rId16"/>
    <p:sldId id="281" r:id="rId17"/>
    <p:sldId id="282" r:id="rId18"/>
    <p:sldId id="284" r:id="rId19"/>
    <p:sldId id="286" r:id="rId20"/>
    <p:sldId id="290" r:id="rId21"/>
    <p:sldId id="291" r:id="rId22"/>
    <p:sldId id="292" r:id="rId23"/>
    <p:sldId id="293" r:id="rId24"/>
    <p:sldId id="294" r:id="rId25"/>
    <p:sldId id="295" r:id="rId26"/>
    <p:sldId id="296" r:id="rId27"/>
    <p:sldId id="297" r:id="rId28"/>
    <p:sldId id="298" r:id="rId29"/>
    <p:sldId id="299" r:id="rId30"/>
    <p:sldId id="300" r:id="rId31"/>
    <p:sldId id="287" r:id="rId32"/>
    <p:sldId id="302" r:id="rId33"/>
    <p:sldId id="303"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C9A"/>
    <a:srgbClr val="B2B2B2"/>
    <a:srgbClr val="CCCCFF"/>
    <a:srgbClr val="FFFF00"/>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8" d="100"/>
          <a:sy n="68" d="100"/>
        </p:scale>
        <p:origin x="7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9124F4-4C41-86B2-F031-1F3A2CA3A4F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0B1CBB9-635A-957E-32DB-FCBCB7DBE2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948BF6A-C5F8-469E-9B7D-711E2AB209A6}"/>
              </a:ext>
            </a:extLst>
          </p:cNvPr>
          <p:cNvSpPr>
            <a:spLocks noGrp="1"/>
          </p:cNvSpPr>
          <p:nvPr>
            <p:ph type="dt" sz="half" idx="10"/>
          </p:nvPr>
        </p:nvSpPr>
        <p:spPr/>
        <p:txBody>
          <a:bodyPr/>
          <a:lstStyle/>
          <a:p>
            <a:fld id="{40FC4899-AD01-4415-A7FD-A2DAE090205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8F61B72F-F95F-81C7-BAB7-A9177EE0FD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BF8A29-1F3F-98B6-AC48-84D65FDB43F1}"/>
              </a:ext>
            </a:extLst>
          </p:cNvPr>
          <p:cNvSpPr>
            <a:spLocks noGrp="1"/>
          </p:cNvSpPr>
          <p:nvPr>
            <p:ph type="sldNum" sz="quarter" idx="12"/>
          </p:nvPr>
        </p:nvSpPr>
        <p:spPr/>
        <p:txBody>
          <a:body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3020237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380C8B-0CD5-8502-8E3E-829BA4B7BC7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0C3227D-0B8C-A38D-BA27-460DF2FBC46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B93B8B-694F-72AD-5678-61C6E99834D0}"/>
              </a:ext>
            </a:extLst>
          </p:cNvPr>
          <p:cNvSpPr>
            <a:spLocks noGrp="1"/>
          </p:cNvSpPr>
          <p:nvPr>
            <p:ph type="dt" sz="half" idx="10"/>
          </p:nvPr>
        </p:nvSpPr>
        <p:spPr/>
        <p:txBody>
          <a:bodyPr/>
          <a:lstStyle/>
          <a:p>
            <a:fld id="{40FC4899-AD01-4415-A7FD-A2DAE090205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F6C81A15-7C3E-2F14-24C9-7E97C7BBD6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7E3A4B-3C59-B578-7070-2A9219184B98}"/>
              </a:ext>
            </a:extLst>
          </p:cNvPr>
          <p:cNvSpPr>
            <a:spLocks noGrp="1"/>
          </p:cNvSpPr>
          <p:nvPr>
            <p:ph type="sldNum" sz="quarter" idx="12"/>
          </p:nvPr>
        </p:nvSpPr>
        <p:spPr/>
        <p:txBody>
          <a:body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4243048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BAAB18-B1D9-CBF4-15B0-94442BE46FC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D3F4237-51B8-F68A-D0CC-CAAE14D1567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918F4D2-824B-A39F-8BC3-7683F0CC8923}"/>
              </a:ext>
            </a:extLst>
          </p:cNvPr>
          <p:cNvSpPr>
            <a:spLocks noGrp="1"/>
          </p:cNvSpPr>
          <p:nvPr>
            <p:ph type="dt" sz="half" idx="10"/>
          </p:nvPr>
        </p:nvSpPr>
        <p:spPr/>
        <p:txBody>
          <a:bodyPr/>
          <a:lstStyle/>
          <a:p>
            <a:fld id="{40FC4899-AD01-4415-A7FD-A2DAE090205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A93D94E7-BD4E-5374-EF24-BFA63289FE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81D91E2-3CFE-1222-02AB-03C2BCF9FDE3}"/>
              </a:ext>
            </a:extLst>
          </p:cNvPr>
          <p:cNvSpPr>
            <a:spLocks noGrp="1"/>
          </p:cNvSpPr>
          <p:nvPr>
            <p:ph type="sldNum" sz="quarter" idx="12"/>
          </p:nvPr>
        </p:nvSpPr>
        <p:spPr/>
        <p:txBody>
          <a:body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214451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DA56F-2071-9A5E-B066-FBF5012A55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008F493-DCD0-461D-00F0-5E93FA715AB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A45D41E-ABE3-8D30-D44E-1FE49D877F99}"/>
              </a:ext>
            </a:extLst>
          </p:cNvPr>
          <p:cNvSpPr>
            <a:spLocks noGrp="1"/>
          </p:cNvSpPr>
          <p:nvPr>
            <p:ph type="dt" sz="half" idx="10"/>
          </p:nvPr>
        </p:nvSpPr>
        <p:spPr/>
        <p:txBody>
          <a:bodyPr/>
          <a:lstStyle/>
          <a:p>
            <a:fld id="{40FC4899-AD01-4415-A7FD-A2DAE090205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DFA5E797-6E3C-1CB1-1078-B433858319D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E098A9-41A7-F03B-6425-99E72B61F6EE}"/>
              </a:ext>
            </a:extLst>
          </p:cNvPr>
          <p:cNvSpPr>
            <a:spLocks noGrp="1"/>
          </p:cNvSpPr>
          <p:nvPr>
            <p:ph type="sldNum" sz="quarter" idx="12"/>
          </p:nvPr>
        </p:nvSpPr>
        <p:spPr/>
        <p:txBody>
          <a:body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2127893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AC0CF7-7F7F-1958-3511-A83C7A1A5F6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D3885B1-E669-021C-67CC-9A0A17B0DF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7903B95-9861-22A4-07DA-51A2204A3D53}"/>
              </a:ext>
            </a:extLst>
          </p:cNvPr>
          <p:cNvSpPr>
            <a:spLocks noGrp="1"/>
          </p:cNvSpPr>
          <p:nvPr>
            <p:ph type="dt" sz="half" idx="10"/>
          </p:nvPr>
        </p:nvSpPr>
        <p:spPr/>
        <p:txBody>
          <a:bodyPr/>
          <a:lstStyle/>
          <a:p>
            <a:fld id="{40FC4899-AD01-4415-A7FD-A2DAE090205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2B94C713-F5EA-2B56-AC6E-4993606F9E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4FE3BC7-5875-FE21-455E-BE9168D27185}"/>
              </a:ext>
            </a:extLst>
          </p:cNvPr>
          <p:cNvSpPr>
            <a:spLocks noGrp="1"/>
          </p:cNvSpPr>
          <p:nvPr>
            <p:ph type="sldNum" sz="quarter" idx="12"/>
          </p:nvPr>
        </p:nvSpPr>
        <p:spPr/>
        <p:txBody>
          <a:body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1926170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58BD83-B37E-7925-AD24-CC799B363C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34864A-0360-0BDF-D4F3-7B5EADADFAB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0E8E008-4053-BA01-5BA7-7885AEB3E4E1}"/>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E0F3C59-3B64-DEC7-B791-898EA3E115E6}"/>
              </a:ext>
            </a:extLst>
          </p:cNvPr>
          <p:cNvSpPr>
            <a:spLocks noGrp="1"/>
          </p:cNvSpPr>
          <p:nvPr>
            <p:ph type="dt" sz="half" idx="10"/>
          </p:nvPr>
        </p:nvSpPr>
        <p:spPr/>
        <p:txBody>
          <a:bodyPr/>
          <a:lstStyle/>
          <a:p>
            <a:fld id="{40FC4899-AD01-4415-A7FD-A2DAE090205E}" type="datetimeFigureOut">
              <a:rPr lang="zh-CN" altLang="en-US" smtClean="0"/>
              <a:t>2024/4/7</a:t>
            </a:fld>
            <a:endParaRPr lang="zh-CN" altLang="en-US"/>
          </a:p>
        </p:txBody>
      </p:sp>
      <p:sp>
        <p:nvSpPr>
          <p:cNvPr id="6" name="页脚占位符 5">
            <a:extLst>
              <a:ext uri="{FF2B5EF4-FFF2-40B4-BE49-F238E27FC236}">
                <a16:creationId xmlns:a16="http://schemas.microsoft.com/office/drawing/2014/main" id="{FE7321A7-7CD1-1F9B-AAAB-A70A429145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4B6668-88C2-FFEF-2F33-9A37C36146E2}"/>
              </a:ext>
            </a:extLst>
          </p:cNvPr>
          <p:cNvSpPr>
            <a:spLocks noGrp="1"/>
          </p:cNvSpPr>
          <p:nvPr>
            <p:ph type="sldNum" sz="quarter" idx="12"/>
          </p:nvPr>
        </p:nvSpPr>
        <p:spPr/>
        <p:txBody>
          <a:body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2843628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E2D72-8C4F-DED3-B45A-597ABA4DD40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0D0C3BC-EAA6-4002-CD2F-838E13EEB2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C7A2112-0C9A-F04A-ABCF-3A658B5C83F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EA8C619-3C94-A2AD-8C74-366689D4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95BFC44-1F84-797A-32F8-EE55802B8E5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3D2003E-9A80-9CFB-815D-C031E201408B}"/>
              </a:ext>
            </a:extLst>
          </p:cNvPr>
          <p:cNvSpPr>
            <a:spLocks noGrp="1"/>
          </p:cNvSpPr>
          <p:nvPr>
            <p:ph type="dt" sz="half" idx="10"/>
          </p:nvPr>
        </p:nvSpPr>
        <p:spPr/>
        <p:txBody>
          <a:bodyPr/>
          <a:lstStyle/>
          <a:p>
            <a:fld id="{40FC4899-AD01-4415-A7FD-A2DAE090205E}" type="datetimeFigureOut">
              <a:rPr lang="zh-CN" altLang="en-US" smtClean="0"/>
              <a:t>2024/4/7</a:t>
            </a:fld>
            <a:endParaRPr lang="zh-CN" altLang="en-US"/>
          </a:p>
        </p:txBody>
      </p:sp>
      <p:sp>
        <p:nvSpPr>
          <p:cNvPr id="8" name="页脚占位符 7">
            <a:extLst>
              <a:ext uri="{FF2B5EF4-FFF2-40B4-BE49-F238E27FC236}">
                <a16:creationId xmlns:a16="http://schemas.microsoft.com/office/drawing/2014/main" id="{5BA45984-FE11-69D5-1143-08B721015D9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61F996F-4E2A-B4EF-2782-74D7E3569016}"/>
              </a:ext>
            </a:extLst>
          </p:cNvPr>
          <p:cNvSpPr>
            <a:spLocks noGrp="1"/>
          </p:cNvSpPr>
          <p:nvPr>
            <p:ph type="sldNum" sz="quarter" idx="12"/>
          </p:nvPr>
        </p:nvSpPr>
        <p:spPr/>
        <p:txBody>
          <a:body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1277022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19DE09-106E-5491-0CA2-F0200EE9F27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847C5DC-17CC-4445-83EF-04957D436EA3}"/>
              </a:ext>
            </a:extLst>
          </p:cNvPr>
          <p:cNvSpPr>
            <a:spLocks noGrp="1"/>
          </p:cNvSpPr>
          <p:nvPr>
            <p:ph type="dt" sz="half" idx="10"/>
          </p:nvPr>
        </p:nvSpPr>
        <p:spPr/>
        <p:txBody>
          <a:bodyPr/>
          <a:lstStyle/>
          <a:p>
            <a:fld id="{40FC4899-AD01-4415-A7FD-A2DAE090205E}" type="datetimeFigureOut">
              <a:rPr lang="zh-CN" altLang="en-US" smtClean="0"/>
              <a:t>2024/4/7</a:t>
            </a:fld>
            <a:endParaRPr lang="zh-CN" altLang="en-US"/>
          </a:p>
        </p:txBody>
      </p:sp>
      <p:sp>
        <p:nvSpPr>
          <p:cNvPr id="4" name="页脚占位符 3">
            <a:extLst>
              <a:ext uri="{FF2B5EF4-FFF2-40B4-BE49-F238E27FC236}">
                <a16:creationId xmlns:a16="http://schemas.microsoft.com/office/drawing/2014/main" id="{51431942-41FD-1058-8F6B-7D67433372C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79CCE7D-ABEC-1A78-937C-7EBF25EC56E5}"/>
              </a:ext>
            </a:extLst>
          </p:cNvPr>
          <p:cNvSpPr>
            <a:spLocks noGrp="1"/>
          </p:cNvSpPr>
          <p:nvPr>
            <p:ph type="sldNum" sz="quarter" idx="12"/>
          </p:nvPr>
        </p:nvSpPr>
        <p:spPr/>
        <p:txBody>
          <a:body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2026456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DD7150-F04F-3518-B5F3-2583A1260E44}"/>
              </a:ext>
            </a:extLst>
          </p:cNvPr>
          <p:cNvSpPr>
            <a:spLocks noGrp="1"/>
          </p:cNvSpPr>
          <p:nvPr>
            <p:ph type="dt" sz="half" idx="10"/>
          </p:nvPr>
        </p:nvSpPr>
        <p:spPr/>
        <p:txBody>
          <a:bodyPr/>
          <a:lstStyle/>
          <a:p>
            <a:fld id="{40FC4899-AD01-4415-A7FD-A2DAE090205E}" type="datetimeFigureOut">
              <a:rPr lang="zh-CN" altLang="en-US" smtClean="0"/>
              <a:t>2024/4/7</a:t>
            </a:fld>
            <a:endParaRPr lang="zh-CN" altLang="en-US"/>
          </a:p>
        </p:txBody>
      </p:sp>
      <p:sp>
        <p:nvSpPr>
          <p:cNvPr id="3" name="页脚占位符 2">
            <a:extLst>
              <a:ext uri="{FF2B5EF4-FFF2-40B4-BE49-F238E27FC236}">
                <a16:creationId xmlns:a16="http://schemas.microsoft.com/office/drawing/2014/main" id="{150300C5-DBB6-DBD8-7D9C-04974FBA062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C2F66C7-12DB-9001-1870-5A53B84D323F}"/>
              </a:ext>
            </a:extLst>
          </p:cNvPr>
          <p:cNvSpPr>
            <a:spLocks noGrp="1"/>
          </p:cNvSpPr>
          <p:nvPr>
            <p:ph type="sldNum" sz="quarter" idx="12"/>
          </p:nvPr>
        </p:nvSpPr>
        <p:spPr/>
        <p:txBody>
          <a:body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742607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B3630-34C1-279F-4C0E-A83E1EC4767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BF896B8-0E9C-7450-A55A-EB56154D32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D3AB4EF-6680-09CE-0496-C6FAC8AF1E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AC4E805-FD2F-F8D1-63CD-47BD1415A8C4}"/>
              </a:ext>
            </a:extLst>
          </p:cNvPr>
          <p:cNvSpPr>
            <a:spLocks noGrp="1"/>
          </p:cNvSpPr>
          <p:nvPr>
            <p:ph type="dt" sz="half" idx="10"/>
          </p:nvPr>
        </p:nvSpPr>
        <p:spPr/>
        <p:txBody>
          <a:bodyPr/>
          <a:lstStyle/>
          <a:p>
            <a:fld id="{40FC4899-AD01-4415-A7FD-A2DAE090205E}" type="datetimeFigureOut">
              <a:rPr lang="zh-CN" altLang="en-US" smtClean="0"/>
              <a:t>2024/4/7</a:t>
            </a:fld>
            <a:endParaRPr lang="zh-CN" altLang="en-US"/>
          </a:p>
        </p:txBody>
      </p:sp>
      <p:sp>
        <p:nvSpPr>
          <p:cNvPr id="6" name="页脚占位符 5">
            <a:extLst>
              <a:ext uri="{FF2B5EF4-FFF2-40B4-BE49-F238E27FC236}">
                <a16:creationId xmlns:a16="http://schemas.microsoft.com/office/drawing/2014/main" id="{F49F794E-4AE6-27B7-393E-B9A6A90236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3B81B9A-147D-BCC1-0B40-290D3E24A5C6}"/>
              </a:ext>
            </a:extLst>
          </p:cNvPr>
          <p:cNvSpPr>
            <a:spLocks noGrp="1"/>
          </p:cNvSpPr>
          <p:nvPr>
            <p:ph type="sldNum" sz="quarter" idx="12"/>
          </p:nvPr>
        </p:nvSpPr>
        <p:spPr/>
        <p:txBody>
          <a:body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299511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67DF00-992E-0E0F-DD87-D3A48B2C5F9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D91AA3A-1AA7-D3D1-1652-ED5BCF9D1B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BF251AD-6520-BB7A-03F5-35E08E35D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28C8530-2A86-D52A-22B0-CCB1DDD2836D}"/>
              </a:ext>
            </a:extLst>
          </p:cNvPr>
          <p:cNvSpPr>
            <a:spLocks noGrp="1"/>
          </p:cNvSpPr>
          <p:nvPr>
            <p:ph type="dt" sz="half" idx="10"/>
          </p:nvPr>
        </p:nvSpPr>
        <p:spPr/>
        <p:txBody>
          <a:bodyPr/>
          <a:lstStyle/>
          <a:p>
            <a:fld id="{40FC4899-AD01-4415-A7FD-A2DAE090205E}" type="datetimeFigureOut">
              <a:rPr lang="zh-CN" altLang="en-US" smtClean="0"/>
              <a:t>2024/4/7</a:t>
            </a:fld>
            <a:endParaRPr lang="zh-CN" altLang="en-US"/>
          </a:p>
        </p:txBody>
      </p:sp>
      <p:sp>
        <p:nvSpPr>
          <p:cNvPr id="6" name="页脚占位符 5">
            <a:extLst>
              <a:ext uri="{FF2B5EF4-FFF2-40B4-BE49-F238E27FC236}">
                <a16:creationId xmlns:a16="http://schemas.microsoft.com/office/drawing/2014/main" id="{FFB549AB-2FFD-86E3-4BD2-6AAA2371183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AABEED-9678-2CA6-5C82-1D1B4BC47745}"/>
              </a:ext>
            </a:extLst>
          </p:cNvPr>
          <p:cNvSpPr>
            <a:spLocks noGrp="1"/>
          </p:cNvSpPr>
          <p:nvPr>
            <p:ph type="sldNum" sz="quarter" idx="12"/>
          </p:nvPr>
        </p:nvSpPr>
        <p:spPr/>
        <p:txBody>
          <a:body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162172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DA2C4F3-B8D1-07A2-A442-0C1B3325AD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B97D2EA-ABC2-510D-138C-867D071A5A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3A066F-242C-CEDE-B769-33BAA08A75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FC4899-AD01-4415-A7FD-A2DAE090205E}" type="datetimeFigureOut">
              <a:rPr lang="zh-CN" altLang="en-US" smtClean="0"/>
              <a:t>2024/4/7</a:t>
            </a:fld>
            <a:endParaRPr lang="zh-CN" altLang="en-US"/>
          </a:p>
        </p:txBody>
      </p:sp>
      <p:sp>
        <p:nvSpPr>
          <p:cNvPr id="5" name="页脚占位符 4">
            <a:extLst>
              <a:ext uri="{FF2B5EF4-FFF2-40B4-BE49-F238E27FC236}">
                <a16:creationId xmlns:a16="http://schemas.microsoft.com/office/drawing/2014/main" id="{0676DD34-B325-3DD2-B202-A664DEDB6B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E2B7E3FA-BCB2-67FF-49F9-65D7A1E2D1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B134DA-5DC3-49F8-8770-77A3710C5B96}" type="slidenum">
              <a:rPr lang="zh-CN" altLang="en-US" smtClean="0"/>
              <a:t>‹#›</a:t>
            </a:fld>
            <a:endParaRPr lang="zh-CN" altLang="en-US"/>
          </a:p>
        </p:txBody>
      </p:sp>
    </p:spTree>
    <p:extLst>
      <p:ext uri="{BB962C8B-B14F-4D97-AF65-F5344CB8AC3E}">
        <p14:creationId xmlns:p14="http://schemas.microsoft.com/office/powerpoint/2010/main" val="34443830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jiangxiekeji.taobao.com/" TargetMode="External"/><Relationship Id="rId2" Type="http://schemas.openxmlformats.org/officeDocument/2006/relationships/hyperlink" Target="https://jiangxiekeji.com/download.html"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3.jp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5262979"/>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latin typeface="+mn-ea"/>
              </a:rPr>
              <a:t>CAN</a:t>
            </a:r>
            <a:r>
              <a:rPr lang="zh-CN" altLang="en-US" sz="2400">
                <a:latin typeface="+mn-ea"/>
              </a:rPr>
              <a:t>总线（</a:t>
            </a:r>
            <a:r>
              <a:rPr lang="en-US" altLang="zh-CN" sz="2400">
                <a:latin typeface="+mn-ea"/>
              </a:rPr>
              <a:t>Controller Area Network Bus</a:t>
            </a:r>
            <a:r>
              <a:rPr lang="zh-CN" altLang="en-US" sz="2400">
                <a:latin typeface="+mn-ea"/>
              </a:rPr>
              <a:t>）控制器局域网总线</a:t>
            </a:r>
            <a:endParaRPr lang="en-US" altLang="zh-CN" sz="2400">
              <a:latin typeface="+mn-ea"/>
            </a:endParaRPr>
          </a:p>
          <a:p>
            <a:pPr marL="342900" indent="-342900">
              <a:buFont typeface="Arial" panose="020B0604020202020204" pitchFamily="34" charset="0"/>
              <a:buChar char="•"/>
            </a:pPr>
            <a:r>
              <a:rPr lang="en-US" altLang="zh-CN" sz="2400">
                <a:latin typeface="+mn-ea"/>
              </a:rPr>
              <a:t>CAN</a:t>
            </a:r>
            <a:r>
              <a:rPr lang="zh-CN" altLang="en-US" sz="2400">
                <a:latin typeface="+mn-ea"/>
              </a:rPr>
              <a:t>总线是由</a:t>
            </a:r>
            <a:r>
              <a:rPr lang="en-US" altLang="zh-CN" sz="2400">
                <a:latin typeface="+mn-ea"/>
              </a:rPr>
              <a:t>BOSCH</a:t>
            </a:r>
            <a:r>
              <a:rPr lang="zh-CN" altLang="en-US" sz="2400">
                <a:latin typeface="+mn-ea"/>
              </a:rPr>
              <a:t>公司开发的一种简洁易用、传输速度快、易扩展、可靠性高的串行通信总线，广泛应用于汽车、嵌入式、工业控制等领域</a:t>
            </a:r>
            <a:endParaRPr lang="en-US" altLang="zh-CN" sz="2400">
              <a:latin typeface="+mn-ea"/>
            </a:endParaRPr>
          </a:p>
          <a:p>
            <a:pPr marL="342900" indent="-342900">
              <a:buFont typeface="Arial" panose="020B0604020202020204" pitchFamily="34" charset="0"/>
              <a:buChar char="•"/>
            </a:pPr>
            <a:r>
              <a:rPr lang="en-US" altLang="zh-CN" sz="2400">
                <a:latin typeface="+mn-ea"/>
              </a:rPr>
              <a:t>CAN</a:t>
            </a:r>
            <a:r>
              <a:rPr lang="zh-CN" altLang="en-US" sz="2400">
                <a:latin typeface="+mn-ea"/>
              </a:rPr>
              <a:t>总线特征：</a:t>
            </a:r>
            <a:endParaRPr lang="en-US" altLang="zh-CN" sz="2400">
              <a:latin typeface="+mn-ea"/>
            </a:endParaRPr>
          </a:p>
          <a:p>
            <a:pPr marL="800100" lvl="1" indent="-342900">
              <a:buFont typeface="Wingdings" panose="05000000000000000000" pitchFamily="2" charset="2"/>
              <a:buChar char="Ø"/>
            </a:pPr>
            <a:r>
              <a:rPr lang="zh-CN" altLang="en-US" sz="2400">
                <a:latin typeface="+mn-ea"/>
              </a:rPr>
              <a:t>两根通信线（</a:t>
            </a:r>
            <a:r>
              <a:rPr lang="en-US" altLang="zh-CN" sz="2400">
                <a:latin typeface="+mn-ea"/>
              </a:rPr>
              <a:t>CAN_H</a:t>
            </a:r>
            <a:r>
              <a:rPr lang="zh-CN" altLang="en-US" sz="2400">
                <a:latin typeface="+mn-ea"/>
              </a:rPr>
              <a:t>、</a:t>
            </a:r>
            <a:r>
              <a:rPr lang="en-US" altLang="zh-CN" sz="2400">
                <a:latin typeface="+mn-ea"/>
              </a:rPr>
              <a:t>CAN_L</a:t>
            </a:r>
            <a:r>
              <a:rPr lang="zh-CN" altLang="en-US" sz="2400">
                <a:latin typeface="+mn-ea"/>
              </a:rPr>
              <a:t>），线路少，无需共地</a:t>
            </a:r>
            <a:endParaRPr lang="en-US" altLang="zh-CN" sz="2400">
              <a:latin typeface="+mn-ea"/>
            </a:endParaRPr>
          </a:p>
          <a:p>
            <a:pPr marL="800100" lvl="1" indent="-342900">
              <a:buFont typeface="Wingdings" panose="05000000000000000000" pitchFamily="2" charset="2"/>
              <a:buChar char="Ø"/>
            </a:pPr>
            <a:r>
              <a:rPr lang="zh-CN" altLang="en-US" sz="2400">
                <a:latin typeface="+mn-ea"/>
              </a:rPr>
              <a:t>差分信号通信，抗干扰能力强</a:t>
            </a:r>
            <a:endParaRPr lang="en-US" altLang="zh-CN" sz="2400">
              <a:latin typeface="+mn-ea"/>
            </a:endParaRPr>
          </a:p>
          <a:p>
            <a:pPr marL="800100" lvl="1" indent="-342900">
              <a:buFont typeface="Wingdings" panose="05000000000000000000" pitchFamily="2" charset="2"/>
              <a:buChar char="Ø"/>
            </a:pPr>
            <a:r>
              <a:rPr lang="zh-CN" altLang="en-US" sz="2400">
                <a:latin typeface="+mn-ea"/>
              </a:rPr>
              <a:t>高速</a:t>
            </a:r>
            <a:r>
              <a:rPr lang="en-US" altLang="zh-CN" sz="2400">
                <a:latin typeface="+mn-ea"/>
              </a:rPr>
              <a:t>CAN</a:t>
            </a:r>
            <a:r>
              <a:rPr lang="zh-CN" altLang="en-US" sz="2400">
                <a:latin typeface="+mn-ea"/>
              </a:rPr>
              <a:t>（</a:t>
            </a:r>
            <a:r>
              <a:rPr lang="en-US" altLang="zh-CN" sz="2400">
                <a:latin typeface="+mn-ea"/>
              </a:rPr>
              <a:t>ISO11898</a:t>
            </a:r>
            <a:r>
              <a:rPr lang="zh-CN" altLang="en-US" sz="2400">
                <a:latin typeface="+mn-ea"/>
              </a:rPr>
              <a:t>）：</a:t>
            </a:r>
            <a:r>
              <a:rPr lang="en-US" altLang="zh-CN" sz="2400">
                <a:latin typeface="+mn-ea"/>
              </a:rPr>
              <a:t>125k~1Mbps, &lt;40m</a:t>
            </a:r>
          </a:p>
          <a:p>
            <a:pPr marL="800100" lvl="1" indent="-342900">
              <a:buFont typeface="Wingdings" panose="05000000000000000000" pitchFamily="2" charset="2"/>
              <a:buChar char="Ø"/>
            </a:pPr>
            <a:r>
              <a:rPr lang="zh-CN" altLang="en-US" sz="2400">
                <a:latin typeface="+mn-ea"/>
              </a:rPr>
              <a:t>低速</a:t>
            </a:r>
            <a:r>
              <a:rPr lang="en-US" altLang="zh-CN" sz="2400">
                <a:latin typeface="+mn-ea"/>
              </a:rPr>
              <a:t>CAN</a:t>
            </a:r>
            <a:r>
              <a:rPr lang="zh-CN" altLang="en-US" sz="2400">
                <a:latin typeface="+mn-ea"/>
              </a:rPr>
              <a:t>（</a:t>
            </a:r>
            <a:r>
              <a:rPr lang="en-US" altLang="zh-CN" sz="2400">
                <a:latin typeface="+mn-ea"/>
              </a:rPr>
              <a:t>ISO11519</a:t>
            </a:r>
            <a:r>
              <a:rPr lang="zh-CN" altLang="en-US" sz="2400">
                <a:latin typeface="+mn-ea"/>
              </a:rPr>
              <a:t>）：</a:t>
            </a:r>
            <a:r>
              <a:rPr lang="en-US" altLang="zh-CN" sz="2400">
                <a:latin typeface="+mn-ea"/>
              </a:rPr>
              <a:t>10k~125kbps, &lt;1km</a:t>
            </a:r>
          </a:p>
          <a:p>
            <a:pPr marL="800100" lvl="1" indent="-342900">
              <a:buFont typeface="Wingdings" panose="05000000000000000000" pitchFamily="2" charset="2"/>
              <a:buChar char="Ø"/>
            </a:pPr>
            <a:r>
              <a:rPr lang="zh-CN" altLang="en-US" sz="2400">
                <a:latin typeface="+mn-ea"/>
              </a:rPr>
              <a:t>异步，无需时钟线，通信速率由设备各自约定</a:t>
            </a:r>
            <a:endParaRPr lang="en-US" altLang="zh-CN" sz="2400">
              <a:latin typeface="+mn-ea"/>
            </a:endParaRPr>
          </a:p>
          <a:p>
            <a:pPr marL="800100" lvl="1" indent="-342900">
              <a:buFont typeface="Wingdings" panose="05000000000000000000" pitchFamily="2" charset="2"/>
              <a:buChar char="Ø"/>
            </a:pPr>
            <a:r>
              <a:rPr lang="zh-CN" altLang="en-US" sz="2400">
                <a:latin typeface="+mn-ea"/>
              </a:rPr>
              <a:t>半双工，可挂载多设备，多设备同时发送数据时通过仲裁判断先后顺序</a:t>
            </a:r>
            <a:endParaRPr lang="en-US" altLang="zh-CN" sz="2400">
              <a:latin typeface="+mn-ea"/>
            </a:endParaRPr>
          </a:p>
          <a:p>
            <a:pPr marL="800100" lvl="1" indent="-342900">
              <a:buFont typeface="Wingdings" panose="05000000000000000000" pitchFamily="2" charset="2"/>
              <a:buChar char="Ø"/>
            </a:pPr>
            <a:r>
              <a:rPr lang="en-US" altLang="zh-CN" sz="2400">
                <a:latin typeface="+mn-ea"/>
              </a:rPr>
              <a:t>11</a:t>
            </a:r>
            <a:r>
              <a:rPr lang="zh-CN" altLang="en-US" sz="2400">
                <a:latin typeface="+mn-ea"/>
              </a:rPr>
              <a:t>位</a:t>
            </a:r>
            <a:r>
              <a:rPr lang="en-US" altLang="zh-CN" sz="2400">
                <a:latin typeface="+mn-ea"/>
              </a:rPr>
              <a:t>/29</a:t>
            </a:r>
            <a:r>
              <a:rPr lang="zh-CN" altLang="en-US" sz="2400">
                <a:latin typeface="+mn-ea"/>
              </a:rPr>
              <a:t>位报文</a:t>
            </a:r>
            <a:r>
              <a:rPr lang="en-US" altLang="zh-CN" sz="2400">
                <a:latin typeface="+mn-ea"/>
              </a:rPr>
              <a:t>ID</a:t>
            </a:r>
            <a:r>
              <a:rPr lang="zh-CN" altLang="en-US" sz="2400">
                <a:latin typeface="+mn-ea"/>
              </a:rPr>
              <a:t>，用于区分消息功能，同时决定优先级</a:t>
            </a:r>
            <a:endParaRPr lang="en-US" altLang="zh-CN" sz="2400">
              <a:latin typeface="+mn-ea"/>
            </a:endParaRPr>
          </a:p>
          <a:p>
            <a:pPr marL="800100" lvl="1" indent="-342900">
              <a:buFont typeface="Wingdings" panose="05000000000000000000" pitchFamily="2" charset="2"/>
              <a:buChar char="Ø"/>
            </a:pPr>
            <a:r>
              <a:rPr lang="zh-CN" altLang="en-US" sz="2400">
                <a:latin typeface="+mn-ea"/>
              </a:rPr>
              <a:t>可配置</a:t>
            </a:r>
            <a:r>
              <a:rPr lang="en-US" altLang="zh-CN" sz="2400">
                <a:latin typeface="+mn-ea"/>
              </a:rPr>
              <a:t>1~8</a:t>
            </a:r>
            <a:r>
              <a:rPr lang="zh-CN" altLang="en-US" sz="2400">
                <a:latin typeface="+mn-ea"/>
              </a:rPr>
              <a:t>字节的有效载荷</a:t>
            </a:r>
            <a:endParaRPr lang="en-US" altLang="zh-CN" sz="2400">
              <a:latin typeface="+mn-ea"/>
            </a:endParaRPr>
          </a:p>
          <a:p>
            <a:pPr marL="800100" lvl="1" indent="-342900">
              <a:buFont typeface="Wingdings" panose="05000000000000000000" pitchFamily="2" charset="2"/>
              <a:buChar char="Ø"/>
            </a:pPr>
            <a:r>
              <a:rPr lang="zh-CN" altLang="en-US" sz="2400">
                <a:latin typeface="+mn-ea"/>
              </a:rPr>
              <a:t>可实现广播式和请求式两种传输方式</a:t>
            </a:r>
            <a:endParaRPr lang="en-US" altLang="zh-CN" sz="2400">
              <a:latin typeface="+mn-ea"/>
            </a:endParaRPr>
          </a:p>
          <a:p>
            <a:pPr marL="800100" lvl="1" indent="-342900">
              <a:buFont typeface="Wingdings" panose="05000000000000000000" pitchFamily="2" charset="2"/>
              <a:buChar char="Ø"/>
            </a:pPr>
            <a:r>
              <a:rPr lang="zh-CN" altLang="en-US" sz="2400">
                <a:latin typeface="+mn-ea"/>
              </a:rPr>
              <a:t>应答、</a:t>
            </a:r>
            <a:r>
              <a:rPr lang="en-US" altLang="zh-CN" sz="2400">
                <a:latin typeface="+mn-ea"/>
              </a:rPr>
              <a:t>CRC</a:t>
            </a:r>
            <a:r>
              <a:rPr lang="zh-CN" altLang="en-US" sz="2400">
                <a:latin typeface="+mn-ea"/>
              </a:rPr>
              <a:t>校验、位填充、位同步、错误处理等特性</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en-US" altLang="zh-CN" sz="2800"/>
              <a:t>CAN</a:t>
            </a:r>
            <a:r>
              <a:rPr lang="zh-CN" altLang="en-US" sz="2800"/>
              <a:t>简介</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88"/>
            <p:cNvSpPr>
              <a:spLocks/>
            </p:cNvSpPr>
            <p:nvPr/>
          </p:nvSpPr>
          <p:spPr bwMode="auto">
            <a:xfrm>
              <a:off x="783154" y="475854"/>
              <a:ext cx="302522" cy="252000"/>
            </a:xfrm>
            <a:custGeom>
              <a:avLst/>
              <a:gdLst>
                <a:gd name="T0" fmla="*/ 90 w 111"/>
                <a:gd name="T1" fmla="*/ 55 h 106"/>
                <a:gd name="T2" fmla="*/ 111 w 111"/>
                <a:gd name="T3" fmla="*/ 55 h 106"/>
                <a:gd name="T4" fmla="*/ 55 w 111"/>
                <a:gd name="T5" fmla="*/ 0 h 106"/>
                <a:gd name="T6" fmla="*/ 0 w 111"/>
                <a:gd name="T7" fmla="*/ 55 h 106"/>
                <a:gd name="T8" fmla="*/ 20 w 111"/>
                <a:gd name="T9" fmla="*/ 55 h 106"/>
                <a:gd name="T10" fmla="*/ 20 w 111"/>
                <a:gd name="T11" fmla="*/ 106 h 106"/>
                <a:gd name="T12" fmla="*/ 45 w 111"/>
                <a:gd name="T13" fmla="*/ 106 h 106"/>
                <a:gd name="T14" fmla="*/ 45 w 111"/>
                <a:gd name="T15" fmla="*/ 75 h 106"/>
                <a:gd name="T16" fmla="*/ 66 w 111"/>
                <a:gd name="T17" fmla="*/ 75 h 106"/>
                <a:gd name="T18" fmla="*/ 66 w 111"/>
                <a:gd name="T19" fmla="*/ 106 h 106"/>
                <a:gd name="T20" fmla="*/ 90 w 111"/>
                <a:gd name="T21" fmla="*/ 106 h 106"/>
                <a:gd name="T22" fmla="*/ 90 w 111"/>
                <a:gd name="T23"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06">
                  <a:moveTo>
                    <a:pt x="90" y="55"/>
                  </a:moveTo>
                  <a:lnTo>
                    <a:pt x="111" y="55"/>
                  </a:lnTo>
                  <a:lnTo>
                    <a:pt x="55" y="0"/>
                  </a:lnTo>
                  <a:lnTo>
                    <a:pt x="0" y="55"/>
                  </a:lnTo>
                  <a:lnTo>
                    <a:pt x="20" y="55"/>
                  </a:lnTo>
                  <a:lnTo>
                    <a:pt x="20" y="106"/>
                  </a:lnTo>
                  <a:lnTo>
                    <a:pt x="45" y="106"/>
                  </a:lnTo>
                  <a:lnTo>
                    <a:pt x="45" y="75"/>
                  </a:lnTo>
                  <a:lnTo>
                    <a:pt x="66" y="75"/>
                  </a:lnTo>
                  <a:lnTo>
                    <a:pt x="66" y="106"/>
                  </a:lnTo>
                  <a:lnTo>
                    <a:pt x="90" y="106"/>
                  </a:lnTo>
                  <a:lnTo>
                    <a:pt x="90"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Tree>
    <p:extLst>
      <p:ext uri="{BB962C8B-B14F-4D97-AF65-F5344CB8AC3E}">
        <p14:creationId xmlns:p14="http://schemas.microsoft.com/office/powerpoint/2010/main" val="3989276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452431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latin typeface="+mn-ea"/>
              </a:rPr>
              <a:t>SOF</a:t>
            </a:r>
            <a:r>
              <a:rPr lang="zh-CN" altLang="en-US" sz="2400">
                <a:latin typeface="+mn-ea"/>
              </a:rPr>
              <a:t>（</a:t>
            </a:r>
            <a:r>
              <a:rPr lang="en-US" altLang="zh-CN" sz="2400">
                <a:latin typeface="+mn-ea"/>
              </a:rPr>
              <a:t>Start of Frame</a:t>
            </a:r>
            <a:r>
              <a:rPr lang="zh-CN" altLang="en-US" sz="2400">
                <a:latin typeface="+mn-ea"/>
              </a:rPr>
              <a:t>）：帧起始，表示后面一段波形为传输的数据位</a:t>
            </a:r>
            <a:endParaRPr lang="en-US" altLang="zh-CN" sz="2400">
              <a:latin typeface="+mn-ea"/>
            </a:endParaRPr>
          </a:p>
          <a:p>
            <a:pPr marL="342900" indent="-342900">
              <a:buFont typeface="Arial" panose="020B0604020202020204" pitchFamily="34" charset="0"/>
              <a:buChar char="•"/>
            </a:pPr>
            <a:r>
              <a:rPr lang="en-US" altLang="zh-CN" sz="2400">
                <a:latin typeface="+mn-ea"/>
              </a:rPr>
              <a:t>ID</a:t>
            </a:r>
            <a:r>
              <a:rPr lang="zh-CN" altLang="en-US" sz="2400">
                <a:latin typeface="+mn-ea"/>
              </a:rPr>
              <a:t>（</a:t>
            </a:r>
            <a:r>
              <a:rPr lang="en-US" altLang="zh-CN" sz="2400">
                <a:latin typeface="+mn-ea"/>
              </a:rPr>
              <a:t>Identify</a:t>
            </a:r>
            <a:r>
              <a:rPr lang="zh-CN" altLang="en-US" sz="2400">
                <a:latin typeface="+mn-ea"/>
              </a:rPr>
              <a:t>）：标识符，区分功能，同时决定优先级</a:t>
            </a:r>
            <a:endParaRPr lang="en-US" altLang="zh-CN" sz="2400">
              <a:latin typeface="+mn-ea"/>
            </a:endParaRPr>
          </a:p>
          <a:p>
            <a:pPr marL="342900" indent="-342900">
              <a:buFont typeface="Arial" panose="020B0604020202020204" pitchFamily="34" charset="0"/>
              <a:buChar char="•"/>
            </a:pPr>
            <a:r>
              <a:rPr lang="en-US" altLang="zh-CN" sz="2400">
                <a:latin typeface="+mn-ea"/>
              </a:rPr>
              <a:t>RTR</a:t>
            </a:r>
            <a:r>
              <a:rPr lang="zh-CN" altLang="en-US" sz="2400">
                <a:latin typeface="+mn-ea"/>
              </a:rPr>
              <a:t>（</a:t>
            </a:r>
            <a:r>
              <a:rPr lang="en-US" altLang="zh-CN" sz="2400">
                <a:latin typeface="+mn-ea"/>
              </a:rPr>
              <a:t>Remote Transmission Request </a:t>
            </a:r>
            <a:r>
              <a:rPr lang="zh-CN" altLang="en-US" sz="2400">
                <a:latin typeface="+mn-ea"/>
              </a:rPr>
              <a:t>）：远程请求位，区分数据帧和遥控帧</a:t>
            </a:r>
            <a:endParaRPr lang="en-US" altLang="zh-CN" sz="2400">
              <a:latin typeface="+mn-ea"/>
            </a:endParaRPr>
          </a:p>
          <a:p>
            <a:pPr marL="342900" indent="-342900">
              <a:buFont typeface="Arial" panose="020B0604020202020204" pitchFamily="34" charset="0"/>
              <a:buChar char="•"/>
            </a:pPr>
            <a:r>
              <a:rPr lang="en-US" altLang="zh-CN" sz="2400">
                <a:latin typeface="+mn-ea"/>
              </a:rPr>
              <a:t>IDE</a:t>
            </a:r>
            <a:r>
              <a:rPr lang="zh-CN" altLang="en-US" sz="2400">
                <a:latin typeface="+mn-ea"/>
              </a:rPr>
              <a:t>（</a:t>
            </a:r>
            <a:r>
              <a:rPr lang="en-US" altLang="zh-CN" sz="2400">
                <a:latin typeface="+mn-ea"/>
              </a:rPr>
              <a:t>Identifier Extension</a:t>
            </a:r>
            <a:r>
              <a:rPr lang="zh-CN" altLang="en-US" sz="2400">
                <a:latin typeface="+mn-ea"/>
              </a:rPr>
              <a:t>）：扩展标志位，区分标准格式和扩展格式</a:t>
            </a:r>
            <a:endParaRPr lang="en-US" altLang="zh-CN" sz="2400">
              <a:latin typeface="+mn-ea"/>
            </a:endParaRPr>
          </a:p>
          <a:p>
            <a:pPr marL="342900" indent="-342900">
              <a:buFont typeface="Arial" panose="020B0604020202020204" pitchFamily="34" charset="0"/>
              <a:buChar char="•"/>
            </a:pPr>
            <a:r>
              <a:rPr lang="en-US" altLang="zh-CN" sz="2400">
                <a:latin typeface="+mn-ea"/>
              </a:rPr>
              <a:t>SRR</a:t>
            </a:r>
            <a:r>
              <a:rPr lang="zh-CN" altLang="en-US" sz="2400">
                <a:latin typeface="+mn-ea"/>
              </a:rPr>
              <a:t>（</a:t>
            </a:r>
            <a:r>
              <a:rPr lang="en-US" altLang="zh-CN" sz="2400">
                <a:latin typeface="+mn-ea"/>
              </a:rPr>
              <a:t>Substitute Remote Request</a:t>
            </a:r>
            <a:r>
              <a:rPr lang="zh-CN" altLang="en-US" sz="2400">
                <a:latin typeface="+mn-ea"/>
              </a:rPr>
              <a:t>）：替代</a:t>
            </a:r>
            <a:r>
              <a:rPr lang="en-US" altLang="zh-CN" sz="2400">
                <a:latin typeface="+mn-ea"/>
              </a:rPr>
              <a:t>RTR</a:t>
            </a:r>
            <a:r>
              <a:rPr lang="zh-CN" altLang="en-US" sz="2400">
                <a:latin typeface="+mn-ea"/>
              </a:rPr>
              <a:t>，协议升级时留下的无意义位</a:t>
            </a:r>
            <a:endParaRPr lang="en-US" altLang="zh-CN" sz="2400">
              <a:latin typeface="+mn-ea"/>
            </a:endParaRPr>
          </a:p>
          <a:p>
            <a:pPr marL="342900" indent="-342900">
              <a:buFont typeface="Arial" panose="020B0604020202020204" pitchFamily="34" charset="0"/>
              <a:buChar char="•"/>
            </a:pPr>
            <a:r>
              <a:rPr lang="en-US" altLang="zh-CN" sz="2400">
                <a:latin typeface="+mn-ea"/>
              </a:rPr>
              <a:t>r0/r1</a:t>
            </a:r>
            <a:r>
              <a:rPr lang="zh-CN" altLang="en-US" sz="2400">
                <a:latin typeface="+mn-ea"/>
              </a:rPr>
              <a:t>（</a:t>
            </a:r>
            <a:r>
              <a:rPr lang="en-US" altLang="zh-CN" sz="2400">
                <a:latin typeface="+mn-ea"/>
              </a:rPr>
              <a:t>Reserve</a:t>
            </a:r>
            <a:r>
              <a:rPr lang="zh-CN" altLang="en-US" sz="2400">
                <a:latin typeface="+mn-ea"/>
              </a:rPr>
              <a:t>）：保留位，为后续协议升级留下空间</a:t>
            </a:r>
            <a:endParaRPr lang="en-US" altLang="zh-CN" sz="2400">
              <a:latin typeface="+mn-ea"/>
            </a:endParaRPr>
          </a:p>
          <a:p>
            <a:pPr marL="342900" indent="-342900">
              <a:buFont typeface="Arial" panose="020B0604020202020204" pitchFamily="34" charset="0"/>
              <a:buChar char="•"/>
            </a:pPr>
            <a:r>
              <a:rPr lang="en-US" altLang="zh-CN" sz="2400">
                <a:latin typeface="+mn-ea"/>
              </a:rPr>
              <a:t>DLC</a:t>
            </a:r>
            <a:r>
              <a:rPr lang="zh-CN" altLang="en-US" sz="2400">
                <a:latin typeface="+mn-ea"/>
              </a:rPr>
              <a:t>（</a:t>
            </a:r>
            <a:r>
              <a:rPr lang="en-US" altLang="zh-CN" sz="2400">
                <a:latin typeface="+mn-ea"/>
              </a:rPr>
              <a:t>Data Length Code</a:t>
            </a:r>
            <a:r>
              <a:rPr lang="zh-CN" altLang="en-US" sz="2400">
                <a:latin typeface="+mn-ea"/>
              </a:rPr>
              <a:t>）：数据长度，指示数据段有几个字节</a:t>
            </a:r>
            <a:endParaRPr lang="en-US" altLang="zh-CN" sz="2400">
              <a:latin typeface="+mn-ea"/>
            </a:endParaRPr>
          </a:p>
          <a:p>
            <a:pPr marL="342900" indent="-342900">
              <a:buFont typeface="Arial" panose="020B0604020202020204" pitchFamily="34" charset="0"/>
              <a:buChar char="•"/>
            </a:pPr>
            <a:r>
              <a:rPr lang="en-US" altLang="zh-CN" sz="2400">
                <a:latin typeface="+mn-ea"/>
              </a:rPr>
              <a:t>Data</a:t>
            </a:r>
            <a:r>
              <a:rPr lang="zh-CN" altLang="en-US" sz="2400">
                <a:latin typeface="+mn-ea"/>
              </a:rPr>
              <a:t>：数据段的</a:t>
            </a:r>
            <a:r>
              <a:rPr lang="en-US" altLang="zh-CN" sz="2400">
                <a:latin typeface="+mn-ea"/>
              </a:rPr>
              <a:t>1~8</a:t>
            </a:r>
            <a:r>
              <a:rPr lang="zh-CN" altLang="en-US" sz="2400">
                <a:latin typeface="+mn-ea"/>
              </a:rPr>
              <a:t>个字节有效数据</a:t>
            </a:r>
            <a:endParaRPr lang="en-US" altLang="zh-CN" sz="2400">
              <a:latin typeface="+mn-ea"/>
            </a:endParaRPr>
          </a:p>
          <a:p>
            <a:pPr marL="342900" indent="-342900">
              <a:buFont typeface="Arial" panose="020B0604020202020204" pitchFamily="34" charset="0"/>
              <a:buChar char="•"/>
            </a:pPr>
            <a:r>
              <a:rPr lang="en-US" altLang="zh-CN" sz="2400">
                <a:latin typeface="+mn-ea"/>
              </a:rPr>
              <a:t>CRC</a:t>
            </a:r>
            <a:r>
              <a:rPr lang="zh-CN" altLang="en-US" sz="2400">
                <a:latin typeface="+mn-ea"/>
              </a:rPr>
              <a:t>（</a:t>
            </a:r>
            <a:r>
              <a:rPr lang="en-US" altLang="zh-CN" sz="2400">
                <a:latin typeface="+mn-ea"/>
              </a:rPr>
              <a:t>Cyclic Redundancy Check</a:t>
            </a:r>
            <a:r>
              <a:rPr lang="zh-CN" altLang="en-US" sz="2400">
                <a:latin typeface="+mn-ea"/>
              </a:rPr>
              <a:t>）：循环冗余校验，校验数据是否正确</a:t>
            </a:r>
            <a:endParaRPr lang="en-US" altLang="zh-CN" sz="2400">
              <a:latin typeface="+mn-ea"/>
            </a:endParaRPr>
          </a:p>
          <a:p>
            <a:pPr marL="342900" indent="-342900">
              <a:buFont typeface="Arial" panose="020B0604020202020204" pitchFamily="34" charset="0"/>
              <a:buChar char="•"/>
            </a:pPr>
            <a:r>
              <a:rPr lang="en-US" altLang="zh-CN" sz="2400">
                <a:latin typeface="+mn-ea"/>
              </a:rPr>
              <a:t>ACK</a:t>
            </a:r>
            <a:r>
              <a:rPr lang="zh-CN" altLang="en-US" sz="2400">
                <a:latin typeface="+mn-ea"/>
              </a:rPr>
              <a:t>（</a:t>
            </a:r>
            <a:r>
              <a:rPr lang="en-US" altLang="zh-CN" sz="2400">
                <a:latin typeface="+mn-ea"/>
              </a:rPr>
              <a:t>Acknowledgement</a:t>
            </a:r>
            <a:r>
              <a:rPr lang="zh-CN" altLang="en-US" sz="2400">
                <a:latin typeface="+mn-ea"/>
              </a:rPr>
              <a:t>）：应答位，判断数据有没有被接收方接收</a:t>
            </a:r>
            <a:endParaRPr lang="en-US" altLang="zh-CN" sz="2400">
              <a:latin typeface="+mn-ea"/>
            </a:endParaRPr>
          </a:p>
          <a:p>
            <a:pPr marL="342900" indent="-342900">
              <a:buFont typeface="Arial" panose="020B0604020202020204" pitchFamily="34" charset="0"/>
              <a:buChar char="•"/>
            </a:pPr>
            <a:r>
              <a:rPr lang="en-US" altLang="zh-CN" sz="2400">
                <a:latin typeface="+mn-ea"/>
              </a:rPr>
              <a:t>CRC/ACK</a:t>
            </a:r>
            <a:r>
              <a:rPr lang="zh-CN" altLang="en-US" sz="2400">
                <a:latin typeface="+mn-ea"/>
              </a:rPr>
              <a:t>界定符：为应答位前后发送方和接收方释放总线留下时间</a:t>
            </a:r>
            <a:endParaRPr lang="en-US" altLang="zh-CN" sz="2400">
              <a:latin typeface="+mn-ea"/>
            </a:endParaRPr>
          </a:p>
          <a:p>
            <a:pPr marL="342900" indent="-342900">
              <a:buFont typeface="Arial" panose="020B0604020202020204" pitchFamily="34" charset="0"/>
              <a:buChar char="•"/>
            </a:pPr>
            <a:r>
              <a:rPr lang="en-US" altLang="zh-CN" sz="2400">
                <a:latin typeface="+mn-ea"/>
              </a:rPr>
              <a:t>EOF</a:t>
            </a:r>
            <a:r>
              <a:rPr lang="zh-CN" altLang="en-US" sz="2400">
                <a:latin typeface="+mn-ea"/>
              </a:rPr>
              <a:t>（</a:t>
            </a:r>
            <a:r>
              <a:rPr lang="en-US" altLang="zh-CN" sz="2400">
                <a:latin typeface="+mn-ea"/>
              </a:rPr>
              <a:t>End of Frame </a:t>
            </a:r>
            <a:r>
              <a:rPr lang="zh-CN" altLang="en-US" sz="2400">
                <a:latin typeface="+mn-ea"/>
              </a:rPr>
              <a:t>）：帧结束，表示数据位已经传输完毕</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数据帧各部分用途简介</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55E9401C-8FCA-251D-8BD1-15991DB4D33A}"/>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2</a:t>
            </a:r>
          </a:p>
        </p:txBody>
      </p:sp>
    </p:spTree>
    <p:extLst>
      <p:ext uri="{BB962C8B-B14F-4D97-AF65-F5344CB8AC3E}">
        <p14:creationId xmlns:p14="http://schemas.microsoft.com/office/powerpoint/2010/main" val="619949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638367"/>
            <a:ext cx="4392835"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latin typeface="+mn-ea"/>
              </a:rPr>
              <a:t>CAN 1.2</a:t>
            </a:r>
            <a:r>
              <a:rPr lang="zh-CN" altLang="en-US" sz="2400">
                <a:latin typeface="+mn-ea"/>
              </a:rPr>
              <a:t>时期，仅存在标准格式，</a:t>
            </a:r>
            <a:r>
              <a:rPr lang="en-US" altLang="zh-CN" sz="2400">
                <a:latin typeface="+mn-ea"/>
              </a:rPr>
              <a:t>IDE</a:t>
            </a:r>
            <a:r>
              <a:rPr lang="zh-CN" altLang="en-US" sz="2400">
                <a:latin typeface="+mn-ea"/>
              </a:rPr>
              <a:t>位当时仍为保留位</a:t>
            </a:r>
            <a:r>
              <a:rPr lang="en-US" altLang="zh-CN" sz="2400">
                <a:latin typeface="+mn-ea"/>
              </a:rPr>
              <a:t>r1</a:t>
            </a: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数据帧的发展历史</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pic>
        <p:nvPicPr>
          <p:cNvPr id="5" name="图片 4">
            <a:extLst>
              <a:ext uri="{FF2B5EF4-FFF2-40B4-BE49-F238E27FC236}">
                <a16:creationId xmlns:a16="http://schemas.microsoft.com/office/drawing/2014/main" id="{0DBAC4AB-6B19-22A1-A434-5C702243C2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680" y="1219541"/>
            <a:ext cx="6417320" cy="1668651"/>
          </a:xfrm>
          <a:prstGeom prst="rect">
            <a:avLst/>
          </a:prstGeom>
        </p:spPr>
      </p:pic>
      <p:pic>
        <p:nvPicPr>
          <p:cNvPr id="7" name="图片 6">
            <a:extLst>
              <a:ext uri="{FF2B5EF4-FFF2-40B4-BE49-F238E27FC236}">
                <a16:creationId xmlns:a16="http://schemas.microsoft.com/office/drawing/2014/main" id="{99B0D849-706C-A20F-0E72-2336C4CC8C91}"/>
              </a:ext>
            </a:extLst>
          </p:cNvPr>
          <p:cNvPicPr>
            <a:picLocks noChangeAspect="1"/>
          </p:cNvPicPr>
          <p:nvPr/>
        </p:nvPicPr>
        <p:blipFill rotWithShape="1">
          <a:blip r:embed="rId4"/>
          <a:srcRect l="9433" t="2405" r="9075" b="24040"/>
          <a:stretch/>
        </p:blipFill>
        <p:spPr>
          <a:xfrm>
            <a:off x="5078679" y="3179513"/>
            <a:ext cx="6407165" cy="3014502"/>
          </a:xfrm>
          <a:prstGeom prst="rect">
            <a:avLst/>
          </a:prstGeom>
        </p:spPr>
      </p:pic>
      <p:sp>
        <p:nvSpPr>
          <p:cNvPr id="9" name="文本框 8">
            <a:extLst>
              <a:ext uri="{FF2B5EF4-FFF2-40B4-BE49-F238E27FC236}">
                <a16:creationId xmlns:a16="http://schemas.microsoft.com/office/drawing/2014/main" id="{DDE93094-58D7-5112-C8F8-FD3E381E52EE}"/>
              </a:ext>
            </a:extLst>
          </p:cNvPr>
          <p:cNvSpPr txBox="1"/>
          <p:nvPr/>
        </p:nvSpPr>
        <p:spPr>
          <a:xfrm>
            <a:off x="696000" y="3717268"/>
            <a:ext cx="4382679" cy="1938992"/>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latin typeface="+mn-ea"/>
              </a:rPr>
              <a:t>CAN 2.0</a:t>
            </a:r>
            <a:r>
              <a:rPr lang="zh-CN" altLang="en-US" sz="2400">
                <a:latin typeface="+mn-ea"/>
              </a:rPr>
              <a:t>时期，</a:t>
            </a:r>
            <a:r>
              <a:rPr lang="en-US" altLang="zh-CN" sz="2400">
                <a:latin typeface="+mn-ea"/>
              </a:rPr>
              <a:t>ID</a:t>
            </a:r>
            <a:r>
              <a:rPr lang="zh-CN" altLang="en-US" sz="2400">
                <a:latin typeface="+mn-ea"/>
              </a:rPr>
              <a:t>不够用，出现了扩展格式，增加了</a:t>
            </a:r>
            <a:r>
              <a:rPr lang="en-US" altLang="zh-CN" sz="2400">
                <a:latin typeface="+mn-ea"/>
              </a:rPr>
              <a:t>ID</a:t>
            </a:r>
            <a:r>
              <a:rPr lang="zh-CN" altLang="en-US" sz="2400">
                <a:latin typeface="+mn-ea"/>
              </a:rPr>
              <a:t>的位数，为了区分标准格式与扩展格式，协议将标准格式中的</a:t>
            </a:r>
            <a:r>
              <a:rPr lang="en-US" altLang="zh-CN" sz="2400">
                <a:latin typeface="+mn-ea"/>
              </a:rPr>
              <a:t>r1</a:t>
            </a:r>
            <a:r>
              <a:rPr lang="zh-CN" altLang="en-US" sz="2400">
                <a:latin typeface="+mn-ea"/>
              </a:rPr>
              <a:t>赋予了新功能</a:t>
            </a:r>
            <a:r>
              <a:rPr lang="en-US" altLang="zh-CN" sz="2400">
                <a:latin typeface="+mn-ea"/>
              </a:rPr>
              <a:t>—IDE</a:t>
            </a:r>
          </a:p>
        </p:txBody>
      </p:sp>
      <p:sp>
        <p:nvSpPr>
          <p:cNvPr id="2" name="文本框 1">
            <a:extLst>
              <a:ext uri="{FF2B5EF4-FFF2-40B4-BE49-F238E27FC236}">
                <a16:creationId xmlns:a16="http://schemas.microsoft.com/office/drawing/2014/main" id="{46BD5055-B27B-456C-7104-52CC9DE0282E}"/>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2</a:t>
            </a:r>
          </a:p>
        </p:txBody>
      </p:sp>
    </p:spTree>
    <p:extLst>
      <p:ext uri="{BB962C8B-B14F-4D97-AF65-F5344CB8AC3E}">
        <p14:creationId xmlns:p14="http://schemas.microsoft.com/office/powerpoint/2010/main" val="741321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遥控帧</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pic>
        <p:nvPicPr>
          <p:cNvPr id="3" name="图片 2">
            <a:extLst>
              <a:ext uri="{FF2B5EF4-FFF2-40B4-BE49-F238E27FC236}">
                <a16:creationId xmlns:a16="http://schemas.microsoft.com/office/drawing/2014/main" id="{13F4FEA7-FD77-8D4E-29E1-05C4F9EE04ED}"/>
              </a:ext>
            </a:extLst>
          </p:cNvPr>
          <p:cNvPicPr>
            <a:picLocks noChangeAspect="1"/>
          </p:cNvPicPr>
          <p:nvPr/>
        </p:nvPicPr>
        <p:blipFill>
          <a:blip r:embed="rId3"/>
          <a:stretch>
            <a:fillRect/>
          </a:stretch>
        </p:blipFill>
        <p:spPr>
          <a:xfrm>
            <a:off x="2136000" y="1821814"/>
            <a:ext cx="7920000" cy="4717984"/>
          </a:xfrm>
          <a:prstGeom prst="rect">
            <a:avLst/>
          </a:prstGeom>
        </p:spPr>
      </p:pic>
      <p:sp>
        <p:nvSpPr>
          <p:cNvPr id="7" name="文本框 6">
            <a:extLst>
              <a:ext uri="{FF2B5EF4-FFF2-40B4-BE49-F238E27FC236}">
                <a16:creationId xmlns:a16="http://schemas.microsoft.com/office/drawing/2014/main" id="{009DE224-4E56-BABF-F8B8-89AB3DBCDA86}"/>
              </a:ext>
            </a:extLst>
          </p:cNvPr>
          <p:cNvSpPr txBox="1"/>
          <p:nvPr/>
        </p:nvSpPr>
        <p:spPr>
          <a:xfrm>
            <a:off x="696000" y="1219541"/>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遥控帧无数据段，其他部分与数据帧相同</a:t>
            </a:r>
            <a:endParaRPr lang="en-US" altLang="zh-CN" sz="2400">
              <a:latin typeface="+mn-ea"/>
            </a:endParaRPr>
          </a:p>
        </p:txBody>
      </p:sp>
      <p:sp>
        <p:nvSpPr>
          <p:cNvPr id="2" name="文本框 1">
            <a:extLst>
              <a:ext uri="{FF2B5EF4-FFF2-40B4-BE49-F238E27FC236}">
                <a16:creationId xmlns:a16="http://schemas.microsoft.com/office/drawing/2014/main" id="{FDC398B8-9754-F7F5-EDAD-89AB7357DE88}"/>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2</a:t>
            </a:r>
          </a:p>
        </p:txBody>
      </p:sp>
    </p:spTree>
    <p:extLst>
      <p:ext uri="{BB962C8B-B14F-4D97-AF65-F5344CB8AC3E}">
        <p14:creationId xmlns:p14="http://schemas.microsoft.com/office/powerpoint/2010/main" val="3304682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总线上所有设备都会监督总线的数据，一旦发现“位错误”或“填充错误”或“</a:t>
            </a:r>
            <a:r>
              <a:rPr lang="en-US" altLang="zh-CN" sz="2400">
                <a:latin typeface="+mn-ea"/>
              </a:rPr>
              <a:t>CRC</a:t>
            </a:r>
            <a:r>
              <a:rPr lang="zh-CN" altLang="en-US" sz="2400">
                <a:latin typeface="+mn-ea"/>
              </a:rPr>
              <a:t>错误”或“格式错误”或“应答错误” ，这些设备便会发出错误帧来破坏数据，同时终止当前的发送设备</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错误帧</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pic>
        <p:nvPicPr>
          <p:cNvPr id="3" name="图片 2">
            <a:extLst>
              <a:ext uri="{FF2B5EF4-FFF2-40B4-BE49-F238E27FC236}">
                <a16:creationId xmlns:a16="http://schemas.microsoft.com/office/drawing/2014/main" id="{EEAF1528-C379-951C-73E5-48855F98A578}"/>
              </a:ext>
            </a:extLst>
          </p:cNvPr>
          <p:cNvPicPr>
            <a:picLocks noChangeAspect="1"/>
          </p:cNvPicPr>
          <p:nvPr/>
        </p:nvPicPr>
        <p:blipFill>
          <a:blip r:embed="rId3"/>
          <a:stretch>
            <a:fillRect/>
          </a:stretch>
        </p:blipFill>
        <p:spPr>
          <a:xfrm>
            <a:off x="2136000" y="2805369"/>
            <a:ext cx="7920000" cy="3265523"/>
          </a:xfrm>
          <a:prstGeom prst="rect">
            <a:avLst/>
          </a:prstGeom>
        </p:spPr>
      </p:pic>
      <p:sp>
        <p:nvSpPr>
          <p:cNvPr id="2" name="文本框 1">
            <a:extLst>
              <a:ext uri="{FF2B5EF4-FFF2-40B4-BE49-F238E27FC236}">
                <a16:creationId xmlns:a16="http://schemas.microsoft.com/office/drawing/2014/main" id="{451B0806-C2B5-0ED2-0E27-777EC745D958}"/>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2</a:t>
            </a:r>
          </a:p>
        </p:txBody>
      </p:sp>
    </p:spTree>
    <p:extLst>
      <p:ext uri="{BB962C8B-B14F-4D97-AF65-F5344CB8AC3E}">
        <p14:creationId xmlns:p14="http://schemas.microsoft.com/office/powerpoint/2010/main" val="6384811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83099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当接收方收到大量数据而无法处理时，其可以发出过载帧，延缓发送方的数据发送，以平衡总线负载，避免数据丢失</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过载帧</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pic>
        <p:nvPicPr>
          <p:cNvPr id="3" name="图片 2">
            <a:extLst>
              <a:ext uri="{FF2B5EF4-FFF2-40B4-BE49-F238E27FC236}">
                <a16:creationId xmlns:a16="http://schemas.microsoft.com/office/drawing/2014/main" id="{98A4C596-AA7A-8C09-44C4-97CF2D696F20}"/>
              </a:ext>
            </a:extLst>
          </p:cNvPr>
          <p:cNvPicPr>
            <a:picLocks noChangeAspect="1"/>
          </p:cNvPicPr>
          <p:nvPr/>
        </p:nvPicPr>
        <p:blipFill>
          <a:blip r:embed="rId3"/>
          <a:stretch>
            <a:fillRect/>
          </a:stretch>
        </p:blipFill>
        <p:spPr>
          <a:xfrm>
            <a:off x="2136000" y="2456929"/>
            <a:ext cx="7920000" cy="3281564"/>
          </a:xfrm>
          <a:prstGeom prst="rect">
            <a:avLst/>
          </a:prstGeom>
        </p:spPr>
      </p:pic>
      <p:sp>
        <p:nvSpPr>
          <p:cNvPr id="2" name="文本框 1">
            <a:extLst>
              <a:ext uri="{FF2B5EF4-FFF2-40B4-BE49-F238E27FC236}">
                <a16:creationId xmlns:a16="http://schemas.microsoft.com/office/drawing/2014/main" id="{CE41FA8E-0BE1-D853-2EE4-760271B76DFD}"/>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2</a:t>
            </a:r>
          </a:p>
        </p:txBody>
      </p:sp>
    </p:spTree>
    <p:extLst>
      <p:ext uri="{BB962C8B-B14F-4D97-AF65-F5344CB8AC3E}">
        <p14:creationId xmlns:p14="http://schemas.microsoft.com/office/powerpoint/2010/main" val="528414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将数据帧和远程帧</a:t>
            </a:r>
            <a:r>
              <a:rPr lang="zh-CN" altLang="en-US" sz="2400"/>
              <a:t>与前面的帧分离开</a:t>
            </a:r>
            <a:endParaRPr lang="en-US" altLang="zh-CN" sz="2400">
              <a:latin typeface="+mn-ea"/>
            </a:endParaRPr>
          </a:p>
          <a:p>
            <a:pPr marL="342900" indent="-342900">
              <a:buFont typeface="Arial" panose="020B0604020202020204" pitchFamily="34" charset="0"/>
              <a:buChar char="•"/>
            </a:pPr>
            <a:r>
              <a:rPr lang="en-US" altLang="zh-CN" sz="2400">
                <a:latin typeface="+mn-ea"/>
              </a:rPr>
              <a:t>3</a:t>
            </a:r>
            <a:r>
              <a:rPr lang="zh-CN" altLang="en-US" sz="2400">
                <a:latin typeface="+mn-ea"/>
              </a:rPr>
              <a:t>位的帧间隔配合</a:t>
            </a:r>
            <a:r>
              <a:rPr lang="en-US" altLang="zh-CN" sz="2400">
                <a:latin typeface="+mn-ea"/>
              </a:rPr>
              <a:t>7</a:t>
            </a:r>
            <a:r>
              <a:rPr lang="zh-CN" altLang="en-US" sz="2400">
                <a:latin typeface="+mn-ea"/>
              </a:rPr>
              <a:t>位的</a:t>
            </a:r>
            <a:r>
              <a:rPr lang="en-US" altLang="zh-CN" sz="2400">
                <a:latin typeface="+mn-ea"/>
              </a:rPr>
              <a:t>EOF</a:t>
            </a:r>
            <a:r>
              <a:rPr lang="zh-CN" altLang="en-US" sz="2400">
                <a:latin typeface="+mn-ea"/>
              </a:rPr>
              <a:t>和</a:t>
            </a:r>
            <a:r>
              <a:rPr lang="en-US" altLang="zh-CN" sz="2400">
                <a:latin typeface="+mn-ea"/>
              </a:rPr>
              <a:t>8</a:t>
            </a:r>
            <a:r>
              <a:rPr lang="zh-CN" altLang="en-US" sz="2400">
                <a:latin typeface="+mn-ea"/>
              </a:rPr>
              <a:t>位的错误</a:t>
            </a:r>
            <a:r>
              <a:rPr lang="en-US" altLang="zh-CN" sz="2400">
                <a:latin typeface="+mn-ea"/>
              </a:rPr>
              <a:t>/</a:t>
            </a:r>
            <a:r>
              <a:rPr lang="zh-CN" altLang="en-US" sz="2400">
                <a:latin typeface="+mn-ea"/>
              </a:rPr>
              <a:t>过载界定符，可以实现更复杂的优先级控制策略（任何设备检测到连续</a:t>
            </a:r>
            <a:r>
              <a:rPr lang="en-US" altLang="zh-CN" sz="2400">
                <a:latin typeface="+mn-ea"/>
              </a:rPr>
              <a:t>11</a:t>
            </a:r>
            <a:r>
              <a:rPr lang="zh-CN" altLang="en-US" sz="2400">
                <a:latin typeface="+mn-ea"/>
              </a:rPr>
              <a:t>个隐性电平，即认为总线空闲）</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帧间隔</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pic>
        <p:nvPicPr>
          <p:cNvPr id="3" name="图片 2">
            <a:extLst>
              <a:ext uri="{FF2B5EF4-FFF2-40B4-BE49-F238E27FC236}">
                <a16:creationId xmlns:a16="http://schemas.microsoft.com/office/drawing/2014/main" id="{EF753D26-BFE8-21F2-9392-B47739F2355C}"/>
              </a:ext>
            </a:extLst>
          </p:cNvPr>
          <p:cNvPicPr>
            <a:picLocks noChangeAspect="1"/>
          </p:cNvPicPr>
          <p:nvPr/>
        </p:nvPicPr>
        <p:blipFill>
          <a:blip r:embed="rId3"/>
          <a:stretch>
            <a:fillRect/>
          </a:stretch>
        </p:blipFill>
        <p:spPr>
          <a:xfrm>
            <a:off x="2136000" y="3023529"/>
            <a:ext cx="7920000" cy="2991182"/>
          </a:xfrm>
          <a:prstGeom prst="rect">
            <a:avLst/>
          </a:prstGeom>
        </p:spPr>
      </p:pic>
      <p:sp>
        <p:nvSpPr>
          <p:cNvPr id="2" name="文本框 1">
            <a:extLst>
              <a:ext uri="{FF2B5EF4-FFF2-40B4-BE49-F238E27FC236}">
                <a16:creationId xmlns:a16="http://schemas.microsoft.com/office/drawing/2014/main" id="{7E6992F3-4317-217F-F22C-AB6EF0F9128B}"/>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2</a:t>
            </a:r>
          </a:p>
        </p:txBody>
      </p:sp>
    </p:spTree>
    <p:extLst>
      <p:ext uri="{BB962C8B-B14F-4D97-AF65-F5344CB8AC3E}">
        <p14:creationId xmlns:p14="http://schemas.microsoft.com/office/powerpoint/2010/main" val="3824113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489364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位填充规则：发送方每发送</a:t>
            </a:r>
            <a:r>
              <a:rPr lang="en-US" altLang="zh-CN" sz="2400">
                <a:latin typeface="+mn-ea"/>
              </a:rPr>
              <a:t>5</a:t>
            </a:r>
            <a:r>
              <a:rPr lang="zh-CN" altLang="en-US" sz="2400">
                <a:latin typeface="+mn-ea"/>
              </a:rPr>
              <a:t>个相同电平后，自动追加一个相反电平的填充位，接收方检测到填充位时，会自动移除填充位，恢复原始数据</a:t>
            </a:r>
            <a:endParaRPr lang="en-US" altLang="zh-CN" sz="2400">
              <a:latin typeface="+mn-ea"/>
            </a:endParaRPr>
          </a:p>
          <a:p>
            <a:pPr marL="342900" indent="-342900">
              <a:buFont typeface="Arial" panose="020B0604020202020204" pitchFamily="34" charset="0"/>
              <a:buChar char="•"/>
            </a:pPr>
            <a:r>
              <a:rPr lang="zh-CN" altLang="en-US" sz="2400">
                <a:latin typeface="+mn-ea"/>
              </a:rPr>
              <a:t>例如：</a:t>
            </a:r>
            <a:endParaRPr lang="en-US" altLang="zh-CN" sz="2400">
              <a:latin typeface="+mn-ea"/>
            </a:endParaRPr>
          </a:p>
          <a:p>
            <a:r>
              <a:rPr lang="en-US" altLang="zh-CN" sz="2400">
                <a:latin typeface="+mn-ea"/>
              </a:rPr>
              <a:t>          </a:t>
            </a:r>
            <a:r>
              <a:rPr lang="zh-CN" altLang="en-US" sz="2400">
                <a:latin typeface="+mn-ea"/>
              </a:rPr>
              <a:t>即将发送：</a:t>
            </a:r>
            <a:r>
              <a:rPr lang="en-US" altLang="zh-CN" sz="2400">
                <a:latin typeface="+mn-ea"/>
              </a:rPr>
              <a:t>	100000110	   10000011110	0111111111110</a:t>
            </a:r>
          </a:p>
          <a:p>
            <a:r>
              <a:rPr lang="en-US" altLang="zh-CN" sz="2400">
                <a:latin typeface="+mn-ea"/>
              </a:rPr>
              <a:t>          </a:t>
            </a:r>
            <a:r>
              <a:rPr lang="zh-CN" altLang="en-US" sz="2400">
                <a:latin typeface="+mn-ea"/>
              </a:rPr>
              <a:t>实际发送：</a:t>
            </a:r>
            <a:r>
              <a:rPr lang="en-US" altLang="zh-CN" sz="2400">
                <a:latin typeface="+mn-ea"/>
              </a:rPr>
              <a:t>	100000</a:t>
            </a:r>
            <a:r>
              <a:rPr lang="en-US" altLang="zh-CN" sz="2400">
                <a:solidFill>
                  <a:srgbClr val="FF0000"/>
                </a:solidFill>
                <a:latin typeface="+mn-ea"/>
              </a:rPr>
              <a:t>1</a:t>
            </a:r>
            <a:r>
              <a:rPr lang="en-US" altLang="zh-CN" sz="2400">
                <a:latin typeface="+mn-ea"/>
              </a:rPr>
              <a:t>110	   100000</a:t>
            </a:r>
            <a:r>
              <a:rPr lang="en-US" altLang="zh-CN" sz="2400">
                <a:solidFill>
                  <a:srgbClr val="FF0000"/>
                </a:solidFill>
                <a:latin typeface="+mn-ea"/>
              </a:rPr>
              <a:t>1</a:t>
            </a:r>
            <a:r>
              <a:rPr lang="en-US" altLang="zh-CN" sz="2400">
                <a:latin typeface="+mn-ea"/>
              </a:rPr>
              <a:t>1111</a:t>
            </a:r>
            <a:r>
              <a:rPr lang="en-US" altLang="zh-CN" sz="2400">
                <a:solidFill>
                  <a:srgbClr val="FF0000"/>
                </a:solidFill>
                <a:latin typeface="+mn-ea"/>
              </a:rPr>
              <a:t>0</a:t>
            </a:r>
            <a:r>
              <a:rPr lang="en-US" altLang="zh-CN" sz="2400">
                <a:latin typeface="+mn-ea"/>
              </a:rPr>
              <a:t>0	011111</a:t>
            </a:r>
            <a:r>
              <a:rPr lang="en-US" altLang="zh-CN" sz="2400">
                <a:solidFill>
                  <a:srgbClr val="FF0000"/>
                </a:solidFill>
                <a:latin typeface="+mn-ea"/>
              </a:rPr>
              <a:t>0</a:t>
            </a:r>
            <a:r>
              <a:rPr lang="en-US" altLang="zh-CN" sz="2400">
                <a:latin typeface="+mn-ea"/>
              </a:rPr>
              <a:t>11111</a:t>
            </a:r>
            <a:r>
              <a:rPr lang="en-US" altLang="zh-CN" sz="2400">
                <a:solidFill>
                  <a:srgbClr val="FF0000"/>
                </a:solidFill>
                <a:latin typeface="+mn-ea"/>
              </a:rPr>
              <a:t>0</a:t>
            </a:r>
            <a:r>
              <a:rPr lang="en-US" altLang="zh-CN" sz="2400">
                <a:latin typeface="+mn-ea"/>
              </a:rPr>
              <a:t>10</a:t>
            </a:r>
          </a:p>
          <a:p>
            <a:r>
              <a:rPr lang="en-US" altLang="zh-CN" sz="2400">
                <a:latin typeface="+mn-ea"/>
              </a:rPr>
              <a:t>          </a:t>
            </a:r>
            <a:r>
              <a:rPr lang="zh-CN" altLang="en-US" sz="2400">
                <a:latin typeface="+mn-ea"/>
              </a:rPr>
              <a:t>实际接收：</a:t>
            </a:r>
            <a:r>
              <a:rPr lang="en-US" altLang="zh-CN" sz="2400">
                <a:latin typeface="+mn-ea"/>
              </a:rPr>
              <a:t>	100000</a:t>
            </a:r>
            <a:r>
              <a:rPr lang="en-US" altLang="zh-CN" sz="2400">
                <a:solidFill>
                  <a:srgbClr val="FF0000"/>
                </a:solidFill>
                <a:latin typeface="+mn-ea"/>
              </a:rPr>
              <a:t>1</a:t>
            </a:r>
            <a:r>
              <a:rPr lang="en-US" altLang="zh-CN" sz="2400">
                <a:latin typeface="+mn-ea"/>
              </a:rPr>
              <a:t>110	   100000</a:t>
            </a:r>
            <a:r>
              <a:rPr lang="en-US" altLang="zh-CN" sz="2400">
                <a:solidFill>
                  <a:srgbClr val="FF0000"/>
                </a:solidFill>
                <a:latin typeface="+mn-ea"/>
              </a:rPr>
              <a:t>1</a:t>
            </a:r>
            <a:r>
              <a:rPr lang="en-US" altLang="zh-CN" sz="2400">
                <a:latin typeface="+mn-ea"/>
              </a:rPr>
              <a:t>1111</a:t>
            </a:r>
            <a:r>
              <a:rPr lang="en-US" altLang="zh-CN" sz="2400">
                <a:solidFill>
                  <a:srgbClr val="FF0000"/>
                </a:solidFill>
                <a:latin typeface="+mn-ea"/>
              </a:rPr>
              <a:t>0</a:t>
            </a:r>
            <a:r>
              <a:rPr lang="en-US" altLang="zh-CN" sz="2400">
                <a:latin typeface="+mn-ea"/>
              </a:rPr>
              <a:t>0	011111</a:t>
            </a:r>
            <a:r>
              <a:rPr lang="en-US" altLang="zh-CN" sz="2400">
                <a:solidFill>
                  <a:srgbClr val="FF0000"/>
                </a:solidFill>
                <a:latin typeface="+mn-ea"/>
              </a:rPr>
              <a:t>0</a:t>
            </a:r>
            <a:r>
              <a:rPr lang="en-US" altLang="zh-CN" sz="2400">
                <a:latin typeface="+mn-ea"/>
              </a:rPr>
              <a:t>11111</a:t>
            </a:r>
            <a:r>
              <a:rPr lang="en-US" altLang="zh-CN" sz="2400">
                <a:solidFill>
                  <a:srgbClr val="FF0000"/>
                </a:solidFill>
                <a:latin typeface="+mn-ea"/>
              </a:rPr>
              <a:t>0</a:t>
            </a:r>
            <a:r>
              <a:rPr lang="en-US" altLang="zh-CN" sz="2400">
                <a:latin typeface="+mn-ea"/>
              </a:rPr>
              <a:t>10</a:t>
            </a:r>
          </a:p>
          <a:p>
            <a:r>
              <a:rPr lang="en-US" altLang="zh-CN" sz="2400">
                <a:latin typeface="+mn-ea"/>
              </a:rPr>
              <a:t>          </a:t>
            </a:r>
            <a:r>
              <a:rPr lang="zh-CN" altLang="en-US" sz="2400">
                <a:latin typeface="+mn-ea"/>
              </a:rPr>
              <a:t>移除填充后： </a:t>
            </a:r>
            <a:r>
              <a:rPr lang="en-US" altLang="zh-CN" sz="2400">
                <a:latin typeface="+mn-ea"/>
              </a:rPr>
              <a:t>100000110	   10000011110	0111111111110</a:t>
            </a:r>
          </a:p>
          <a:p>
            <a:pPr marL="342900" indent="-342900">
              <a:buFont typeface="Arial" panose="020B0604020202020204" pitchFamily="34" charset="0"/>
              <a:buChar char="•"/>
            </a:pPr>
            <a:r>
              <a:rPr lang="zh-CN" altLang="en-US" sz="2400">
                <a:latin typeface="+mn-ea"/>
              </a:rPr>
              <a:t>位填充作用：</a:t>
            </a:r>
            <a:endParaRPr lang="en-US" altLang="zh-CN" sz="2400">
              <a:latin typeface="+mn-ea"/>
            </a:endParaRPr>
          </a:p>
          <a:p>
            <a:pPr marL="800100" lvl="1" indent="-342900">
              <a:buFont typeface="Wingdings" panose="05000000000000000000" pitchFamily="2" charset="2"/>
              <a:buChar char="Ø"/>
            </a:pPr>
            <a:r>
              <a:rPr lang="zh-CN" altLang="en-US" sz="2400">
                <a:latin typeface="+mn-ea"/>
              </a:rPr>
              <a:t>增加波形的定时信息，利于接收方执行“再同步”，防止波形长时间无变化，导致接收方不能精确掌握数据采样时机</a:t>
            </a:r>
            <a:endParaRPr lang="en-US" altLang="zh-CN" sz="2400">
              <a:latin typeface="+mn-ea"/>
            </a:endParaRPr>
          </a:p>
          <a:p>
            <a:pPr marL="800100" lvl="1" indent="-342900">
              <a:buFont typeface="Wingdings" panose="05000000000000000000" pitchFamily="2" charset="2"/>
              <a:buChar char="Ø"/>
            </a:pPr>
            <a:r>
              <a:rPr lang="zh-CN" altLang="en-US" sz="2400">
                <a:latin typeface="+mn-ea"/>
              </a:rPr>
              <a:t>将正常数据流与“错误帧”和“过载帧”区分开，标志“错误帧”和“过载帧”的特异性</a:t>
            </a:r>
            <a:endParaRPr lang="en-US" altLang="zh-CN" sz="2400">
              <a:latin typeface="+mn-ea"/>
            </a:endParaRPr>
          </a:p>
          <a:p>
            <a:pPr marL="800100" lvl="1" indent="-342900">
              <a:buFont typeface="Wingdings" panose="05000000000000000000" pitchFamily="2" charset="2"/>
              <a:buChar char="Ø"/>
            </a:pPr>
            <a:r>
              <a:rPr lang="zh-CN" altLang="en-US" sz="2400">
                <a:latin typeface="+mn-ea"/>
              </a:rPr>
              <a:t>保持</a:t>
            </a:r>
            <a:r>
              <a:rPr lang="en-US" altLang="zh-CN" sz="2400">
                <a:latin typeface="+mn-ea"/>
              </a:rPr>
              <a:t>CAN</a:t>
            </a:r>
            <a:r>
              <a:rPr lang="zh-CN" altLang="en-US" sz="2400">
                <a:latin typeface="+mn-ea"/>
              </a:rPr>
              <a:t>总线在发送正常数据流时的活跃状态，防止被误认为总线空闲</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位填充</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184B31C3-553C-EDDC-B1E5-0A15F5C7C1B8}"/>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2</a:t>
            </a:r>
          </a:p>
        </p:txBody>
      </p:sp>
    </p:spTree>
    <p:extLst>
      <p:ext uri="{BB962C8B-B14F-4D97-AF65-F5344CB8AC3E}">
        <p14:creationId xmlns:p14="http://schemas.microsoft.com/office/powerpoint/2010/main" val="3843160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标准数据帧，报文</a:t>
            </a:r>
            <a:r>
              <a:rPr lang="en-US" altLang="zh-CN" sz="2400">
                <a:latin typeface="+mn-ea"/>
              </a:rPr>
              <a:t>ID</a:t>
            </a:r>
            <a:r>
              <a:rPr lang="zh-CN" altLang="en-US" sz="2400">
                <a:latin typeface="+mn-ea"/>
              </a:rPr>
              <a:t>为</a:t>
            </a:r>
            <a:r>
              <a:rPr lang="en-US" altLang="zh-CN" sz="2400">
                <a:latin typeface="+mn-ea"/>
              </a:rPr>
              <a:t>0x555</a:t>
            </a:r>
            <a:r>
              <a:rPr lang="zh-CN" altLang="en-US" sz="2400">
                <a:latin typeface="+mn-ea"/>
              </a:rPr>
              <a:t>，数据长度</a:t>
            </a:r>
            <a:r>
              <a:rPr lang="en-US" altLang="zh-CN" sz="2400">
                <a:latin typeface="+mn-ea"/>
              </a:rPr>
              <a:t>1</a:t>
            </a:r>
            <a:r>
              <a:rPr lang="zh-CN" altLang="en-US" sz="2400">
                <a:latin typeface="+mn-ea"/>
              </a:rPr>
              <a:t>字节，数据内容为</a:t>
            </a:r>
            <a:r>
              <a:rPr lang="en-US" altLang="zh-CN" sz="2400">
                <a:latin typeface="+mn-ea"/>
              </a:rPr>
              <a:t>0xAA</a:t>
            </a: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波形实例</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2" name="文本框 21">
            <a:extLst>
              <a:ext uri="{FF2B5EF4-FFF2-40B4-BE49-F238E27FC236}">
                <a16:creationId xmlns:a16="http://schemas.microsoft.com/office/drawing/2014/main" id="{FC491C4C-0906-BD6C-7ACE-1A574F980EC1}"/>
              </a:ext>
            </a:extLst>
          </p:cNvPr>
          <p:cNvSpPr txBox="1"/>
          <p:nvPr/>
        </p:nvSpPr>
        <p:spPr>
          <a:xfrm>
            <a:off x="696000" y="3847413"/>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标准数据帧，报文</a:t>
            </a:r>
            <a:r>
              <a:rPr lang="en-US" altLang="zh-CN" sz="2400">
                <a:latin typeface="+mn-ea"/>
              </a:rPr>
              <a:t>ID</a:t>
            </a:r>
            <a:r>
              <a:rPr lang="zh-CN" altLang="en-US" sz="2400">
                <a:latin typeface="+mn-ea"/>
              </a:rPr>
              <a:t>为</a:t>
            </a:r>
            <a:r>
              <a:rPr lang="en-US" altLang="zh-CN" sz="2400">
                <a:latin typeface="+mn-ea"/>
              </a:rPr>
              <a:t>0x666</a:t>
            </a:r>
            <a:r>
              <a:rPr lang="zh-CN" altLang="en-US" sz="2400">
                <a:latin typeface="+mn-ea"/>
              </a:rPr>
              <a:t>，数据长度</a:t>
            </a:r>
            <a:r>
              <a:rPr lang="en-US" altLang="zh-CN" sz="2400">
                <a:latin typeface="+mn-ea"/>
              </a:rPr>
              <a:t>2</a:t>
            </a:r>
            <a:r>
              <a:rPr lang="zh-CN" altLang="en-US" sz="2400">
                <a:latin typeface="+mn-ea"/>
              </a:rPr>
              <a:t>字节，数据内容为</a:t>
            </a:r>
            <a:r>
              <a:rPr lang="en-US" altLang="zh-CN" sz="2400">
                <a:latin typeface="+mn-ea"/>
              </a:rPr>
              <a:t>0x12, 0x34</a:t>
            </a:r>
          </a:p>
        </p:txBody>
      </p:sp>
      <p:pic>
        <p:nvPicPr>
          <p:cNvPr id="24" name="图片 23">
            <a:extLst>
              <a:ext uri="{FF2B5EF4-FFF2-40B4-BE49-F238E27FC236}">
                <a16:creationId xmlns:a16="http://schemas.microsoft.com/office/drawing/2014/main" id="{D7E444F6-A016-C074-103D-008B6987A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40" y="1780660"/>
            <a:ext cx="9799320" cy="1943100"/>
          </a:xfrm>
          <a:prstGeom prst="rect">
            <a:avLst/>
          </a:prstGeom>
        </p:spPr>
      </p:pic>
      <p:pic>
        <p:nvPicPr>
          <p:cNvPr id="28" name="图片 27">
            <a:extLst>
              <a:ext uri="{FF2B5EF4-FFF2-40B4-BE49-F238E27FC236}">
                <a16:creationId xmlns:a16="http://schemas.microsoft.com/office/drawing/2014/main" id="{E3FAA19E-3326-9066-E126-6FBEB6469C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 y="4432731"/>
            <a:ext cx="10759440" cy="1943100"/>
          </a:xfrm>
          <a:prstGeom prst="rect">
            <a:avLst/>
          </a:prstGeom>
        </p:spPr>
      </p:pic>
      <p:sp>
        <p:nvSpPr>
          <p:cNvPr id="29" name="文本框 28">
            <a:extLst>
              <a:ext uri="{FF2B5EF4-FFF2-40B4-BE49-F238E27FC236}">
                <a16:creationId xmlns:a16="http://schemas.microsoft.com/office/drawing/2014/main" id="{FA3954FB-5EE5-31EB-EA7F-36A1BDB75F11}"/>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2</a:t>
            </a:r>
          </a:p>
        </p:txBody>
      </p:sp>
    </p:spTree>
    <p:extLst>
      <p:ext uri="{BB962C8B-B14F-4D97-AF65-F5344CB8AC3E}">
        <p14:creationId xmlns:p14="http://schemas.microsoft.com/office/powerpoint/2010/main" val="3678578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扩展数据帧，报文</a:t>
            </a:r>
            <a:r>
              <a:rPr lang="en-US" altLang="zh-CN" sz="2400">
                <a:latin typeface="+mn-ea"/>
              </a:rPr>
              <a:t>ID</a:t>
            </a:r>
            <a:r>
              <a:rPr lang="zh-CN" altLang="en-US" sz="2400">
                <a:latin typeface="+mn-ea"/>
              </a:rPr>
              <a:t>为</a:t>
            </a:r>
            <a:r>
              <a:rPr lang="en-US" altLang="zh-CN" sz="2400">
                <a:latin typeface="+mn-ea"/>
              </a:rPr>
              <a:t>0x0789ABCD</a:t>
            </a:r>
            <a:r>
              <a:rPr lang="zh-CN" altLang="en-US" sz="2400">
                <a:latin typeface="+mn-ea"/>
              </a:rPr>
              <a:t>，数据长度</a:t>
            </a:r>
            <a:r>
              <a:rPr lang="en-US" altLang="zh-CN" sz="2400">
                <a:latin typeface="+mn-ea"/>
              </a:rPr>
              <a:t>1</a:t>
            </a:r>
            <a:r>
              <a:rPr lang="zh-CN" altLang="en-US" sz="2400">
                <a:latin typeface="+mn-ea"/>
              </a:rPr>
              <a:t>字节，数据内容为</a:t>
            </a:r>
            <a:r>
              <a:rPr lang="en-US" altLang="zh-CN" sz="2400">
                <a:latin typeface="+mn-ea"/>
              </a:rPr>
              <a:t>0x56</a:t>
            </a: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波形实例</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5" name="文本框 4">
            <a:extLst>
              <a:ext uri="{FF2B5EF4-FFF2-40B4-BE49-F238E27FC236}">
                <a16:creationId xmlns:a16="http://schemas.microsoft.com/office/drawing/2014/main" id="{77588113-C9A1-88A4-64AE-9DB329B8FD1D}"/>
              </a:ext>
            </a:extLst>
          </p:cNvPr>
          <p:cNvSpPr txBox="1"/>
          <p:nvPr/>
        </p:nvSpPr>
        <p:spPr>
          <a:xfrm>
            <a:off x="696000" y="3713166"/>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标准遥控帧，报文</a:t>
            </a:r>
            <a:r>
              <a:rPr lang="en-US" altLang="zh-CN" sz="2400">
                <a:latin typeface="+mn-ea"/>
              </a:rPr>
              <a:t>ID</a:t>
            </a:r>
            <a:r>
              <a:rPr lang="zh-CN" altLang="en-US" sz="2400">
                <a:latin typeface="+mn-ea"/>
              </a:rPr>
              <a:t>为</a:t>
            </a:r>
            <a:r>
              <a:rPr lang="en-US" altLang="zh-CN" sz="2400">
                <a:latin typeface="+mn-ea"/>
              </a:rPr>
              <a:t>0x088</a:t>
            </a:r>
            <a:r>
              <a:rPr lang="zh-CN" altLang="en-US" sz="2400">
                <a:latin typeface="+mn-ea"/>
              </a:rPr>
              <a:t>，数据长度</a:t>
            </a:r>
            <a:r>
              <a:rPr lang="en-US" altLang="zh-CN" sz="2400">
                <a:latin typeface="+mn-ea"/>
              </a:rPr>
              <a:t>1</a:t>
            </a:r>
            <a:r>
              <a:rPr lang="zh-CN" altLang="en-US" sz="2400">
                <a:latin typeface="+mn-ea"/>
              </a:rPr>
              <a:t>字节，无数据内容</a:t>
            </a:r>
            <a:endParaRPr lang="en-US" altLang="zh-CN" sz="2400">
              <a:latin typeface="+mn-ea"/>
            </a:endParaRPr>
          </a:p>
        </p:txBody>
      </p:sp>
      <p:pic>
        <p:nvPicPr>
          <p:cNvPr id="12" name="图片 11">
            <a:extLst>
              <a:ext uri="{FF2B5EF4-FFF2-40B4-BE49-F238E27FC236}">
                <a16:creationId xmlns:a16="http://schemas.microsoft.com/office/drawing/2014/main" id="{5EC6EBF3-0E36-63AE-48DC-5F47582C4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298" y="1859607"/>
            <a:ext cx="11187404" cy="1675154"/>
          </a:xfrm>
          <a:prstGeom prst="rect">
            <a:avLst/>
          </a:prstGeom>
        </p:spPr>
      </p:pic>
      <p:pic>
        <p:nvPicPr>
          <p:cNvPr id="16" name="图片 15">
            <a:extLst>
              <a:ext uri="{FF2B5EF4-FFF2-40B4-BE49-F238E27FC236}">
                <a16:creationId xmlns:a16="http://schemas.microsoft.com/office/drawing/2014/main" id="{B4644676-DC29-2819-E249-ABAA1FF8E1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850" y="4341789"/>
            <a:ext cx="8496300" cy="1943100"/>
          </a:xfrm>
          <a:prstGeom prst="rect">
            <a:avLst/>
          </a:prstGeom>
        </p:spPr>
      </p:pic>
      <p:sp>
        <p:nvSpPr>
          <p:cNvPr id="18" name="文本框 17">
            <a:extLst>
              <a:ext uri="{FF2B5EF4-FFF2-40B4-BE49-F238E27FC236}">
                <a16:creationId xmlns:a16="http://schemas.microsoft.com/office/drawing/2014/main" id="{1097EE5B-753F-FC9D-AF6B-F46A60D0FA49}"/>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2</a:t>
            </a:r>
          </a:p>
        </p:txBody>
      </p:sp>
    </p:spTree>
    <p:extLst>
      <p:ext uri="{BB962C8B-B14F-4D97-AF65-F5344CB8AC3E}">
        <p14:creationId xmlns:p14="http://schemas.microsoft.com/office/powerpoint/2010/main" val="50049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2308324"/>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latin typeface="+mn-ea"/>
              </a:rPr>
              <a:t>CAN</a:t>
            </a:r>
            <a:r>
              <a:rPr lang="zh-CN" altLang="en-US" sz="2400">
                <a:latin typeface="+mn-ea"/>
              </a:rPr>
              <a:t>总线没有时钟线，总线上的所有设备通过约定波特率的方式确定每一个数据位的时长</a:t>
            </a:r>
            <a:endParaRPr lang="en-US" altLang="zh-CN" sz="2400">
              <a:latin typeface="+mn-ea"/>
            </a:endParaRPr>
          </a:p>
          <a:p>
            <a:pPr marL="342900" indent="-342900">
              <a:buFont typeface="Arial" panose="020B0604020202020204" pitchFamily="34" charset="0"/>
              <a:buChar char="•"/>
            </a:pPr>
            <a:r>
              <a:rPr lang="zh-CN" altLang="en-US" sz="2400">
                <a:latin typeface="+mn-ea"/>
              </a:rPr>
              <a:t>发送方以约定的位时长每隔固定时间输出一个数据位</a:t>
            </a:r>
            <a:endParaRPr lang="en-US" altLang="zh-CN" sz="2400">
              <a:latin typeface="+mn-ea"/>
            </a:endParaRPr>
          </a:p>
          <a:p>
            <a:pPr marL="342900" indent="-342900">
              <a:buFont typeface="Arial" panose="020B0604020202020204" pitchFamily="34" charset="0"/>
              <a:buChar char="•"/>
            </a:pPr>
            <a:r>
              <a:rPr lang="zh-CN" altLang="en-US" sz="2400">
                <a:latin typeface="+mn-ea"/>
              </a:rPr>
              <a:t>接收方以约定的位时长每隔固定时间采样总线的电平，输入一个数据位</a:t>
            </a:r>
            <a:endParaRPr lang="en-US" altLang="zh-CN" sz="2400">
              <a:latin typeface="+mn-ea"/>
            </a:endParaRPr>
          </a:p>
          <a:p>
            <a:pPr marL="342900" indent="-342900">
              <a:buFont typeface="Arial" panose="020B0604020202020204" pitchFamily="34" charset="0"/>
              <a:buChar char="•"/>
            </a:pPr>
            <a:r>
              <a:rPr lang="zh-CN" altLang="en-US" sz="2400">
                <a:latin typeface="+mn-ea"/>
              </a:rPr>
              <a:t>理想状态下，接收方能依次采样到发送方发出的每个数据位，且采样点位于数据位中心附近</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接收方数据采样</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3</a:t>
            </a:r>
          </a:p>
        </p:txBody>
      </p:sp>
      <p:pic>
        <p:nvPicPr>
          <p:cNvPr id="5" name="图片 4">
            <a:extLst>
              <a:ext uri="{FF2B5EF4-FFF2-40B4-BE49-F238E27FC236}">
                <a16:creationId xmlns:a16="http://schemas.microsoft.com/office/drawing/2014/main" id="{1594E12E-0C6E-0978-3442-4806BCBC9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40" y="4073179"/>
            <a:ext cx="9799320" cy="1508760"/>
          </a:xfrm>
          <a:prstGeom prst="rect">
            <a:avLst/>
          </a:prstGeom>
        </p:spPr>
      </p:pic>
    </p:spTree>
    <p:extLst>
      <p:ext uri="{BB962C8B-B14F-4D97-AF65-F5344CB8AC3E}">
        <p14:creationId xmlns:p14="http://schemas.microsoft.com/office/powerpoint/2010/main" val="3613813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304698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资料下载：</a:t>
            </a:r>
            <a:endParaRPr lang="en-US" altLang="zh-CN" sz="2400">
              <a:latin typeface="+mn-ea"/>
            </a:endParaRPr>
          </a:p>
          <a:p>
            <a:r>
              <a:rPr lang="en-US" altLang="zh-CN" sz="2400">
                <a:latin typeface="+mn-ea"/>
              </a:rPr>
              <a:t>	</a:t>
            </a:r>
            <a:r>
              <a:rPr lang="en-US" altLang="zh-CN" sz="2400">
                <a:latin typeface="+mn-ea"/>
                <a:hlinkClick r:id="rId2"/>
              </a:rPr>
              <a:t>https://jiangxiekeji.com/download.html</a:t>
            </a:r>
            <a:endParaRPr lang="en-US" altLang="zh-CN" sz="2400">
              <a:latin typeface="+mn-ea"/>
            </a:endParaRPr>
          </a:p>
          <a:p>
            <a:r>
              <a:rPr lang="en-US" altLang="zh-CN" sz="2400">
                <a:latin typeface="+mn-ea"/>
              </a:rPr>
              <a:t>	</a:t>
            </a:r>
            <a:r>
              <a:rPr lang="zh-CN" altLang="en-US" sz="2400">
                <a:latin typeface="+mn-ea"/>
              </a:rPr>
              <a:t>获取视频中出现的所有资料</a:t>
            </a:r>
            <a:endParaRPr lang="en-US" altLang="zh-CN" sz="2400">
              <a:latin typeface="+mn-ea"/>
            </a:endParaRPr>
          </a:p>
          <a:p>
            <a:endParaRPr lang="en-US" altLang="zh-CN" sz="2400">
              <a:latin typeface="+mn-ea"/>
            </a:endParaRPr>
          </a:p>
          <a:p>
            <a:pPr marL="342900" indent="-342900">
              <a:buFont typeface="Arial" panose="020B0604020202020204" pitchFamily="34" charset="0"/>
              <a:buChar char="•"/>
            </a:pPr>
            <a:r>
              <a:rPr lang="zh-CN" altLang="en-US" sz="2400">
                <a:latin typeface="+mn-ea"/>
              </a:rPr>
              <a:t>我们的淘宝店：</a:t>
            </a:r>
            <a:endParaRPr lang="en-US" altLang="zh-CN" sz="2400">
              <a:latin typeface="+mn-ea"/>
            </a:endParaRPr>
          </a:p>
          <a:p>
            <a:r>
              <a:rPr lang="en-US" altLang="zh-CN" sz="2400">
                <a:latin typeface="+mn-ea"/>
              </a:rPr>
              <a:t>	</a:t>
            </a:r>
            <a:r>
              <a:rPr lang="en-US" altLang="zh-CN" sz="2400">
                <a:latin typeface="+mn-ea"/>
                <a:hlinkClick r:id="rId3"/>
              </a:rPr>
              <a:t>https://jiangxiekeji.taobao.com</a:t>
            </a:r>
            <a:endParaRPr lang="en-US" altLang="zh-CN" sz="2400">
              <a:latin typeface="+mn-ea"/>
            </a:endParaRPr>
          </a:p>
          <a:p>
            <a:r>
              <a:rPr lang="en-US" altLang="zh-CN" sz="2400">
                <a:latin typeface="+mn-ea"/>
              </a:rPr>
              <a:t>	</a:t>
            </a:r>
            <a:r>
              <a:rPr lang="zh-CN" altLang="en-US" sz="2400">
                <a:latin typeface="+mn-ea"/>
              </a:rPr>
              <a:t>获取视频中出现的硬件设备</a:t>
            </a:r>
            <a:endParaRPr lang="en-US" altLang="zh-CN" sz="2400">
              <a:latin typeface="+mn-ea"/>
            </a:endParaRPr>
          </a:p>
          <a:p>
            <a:r>
              <a:rPr lang="en-US" altLang="zh-CN" sz="2400">
                <a:latin typeface="+mn-ea"/>
              </a:rPr>
              <a:t>	</a:t>
            </a:r>
            <a:r>
              <a:rPr lang="zh-CN" altLang="en-US" sz="2400">
                <a:latin typeface="+mn-ea"/>
              </a:rPr>
              <a:t>淘宝店铺名：江协科技</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相关链接</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88"/>
            <p:cNvSpPr>
              <a:spLocks/>
            </p:cNvSpPr>
            <p:nvPr/>
          </p:nvSpPr>
          <p:spPr bwMode="auto">
            <a:xfrm>
              <a:off x="783154" y="475854"/>
              <a:ext cx="302522" cy="252000"/>
            </a:xfrm>
            <a:custGeom>
              <a:avLst/>
              <a:gdLst>
                <a:gd name="T0" fmla="*/ 90 w 111"/>
                <a:gd name="T1" fmla="*/ 55 h 106"/>
                <a:gd name="T2" fmla="*/ 111 w 111"/>
                <a:gd name="T3" fmla="*/ 55 h 106"/>
                <a:gd name="T4" fmla="*/ 55 w 111"/>
                <a:gd name="T5" fmla="*/ 0 h 106"/>
                <a:gd name="T6" fmla="*/ 0 w 111"/>
                <a:gd name="T7" fmla="*/ 55 h 106"/>
                <a:gd name="T8" fmla="*/ 20 w 111"/>
                <a:gd name="T9" fmla="*/ 55 h 106"/>
                <a:gd name="T10" fmla="*/ 20 w 111"/>
                <a:gd name="T11" fmla="*/ 106 h 106"/>
                <a:gd name="T12" fmla="*/ 45 w 111"/>
                <a:gd name="T13" fmla="*/ 106 h 106"/>
                <a:gd name="T14" fmla="*/ 45 w 111"/>
                <a:gd name="T15" fmla="*/ 75 h 106"/>
                <a:gd name="T16" fmla="*/ 66 w 111"/>
                <a:gd name="T17" fmla="*/ 75 h 106"/>
                <a:gd name="T18" fmla="*/ 66 w 111"/>
                <a:gd name="T19" fmla="*/ 106 h 106"/>
                <a:gd name="T20" fmla="*/ 90 w 111"/>
                <a:gd name="T21" fmla="*/ 106 h 106"/>
                <a:gd name="T22" fmla="*/ 90 w 111"/>
                <a:gd name="T23"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06">
                  <a:moveTo>
                    <a:pt x="90" y="55"/>
                  </a:moveTo>
                  <a:lnTo>
                    <a:pt x="111" y="55"/>
                  </a:lnTo>
                  <a:lnTo>
                    <a:pt x="55" y="0"/>
                  </a:lnTo>
                  <a:lnTo>
                    <a:pt x="0" y="55"/>
                  </a:lnTo>
                  <a:lnTo>
                    <a:pt x="20" y="55"/>
                  </a:lnTo>
                  <a:lnTo>
                    <a:pt x="20" y="106"/>
                  </a:lnTo>
                  <a:lnTo>
                    <a:pt x="45" y="106"/>
                  </a:lnTo>
                  <a:lnTo>
                    <a:pt x="45" y="75"/>
                  </a:lnTo>
                  <a:lnTo>
                    <a:pt x="66" y="75"/>
                  </a:lnTo>
                  <a:lnTo>
                    <a:pt x="66" y="106"/>
                  </a:lnTo>
                  <a:lnTo>
                    <a:pt x="90" y="106"/>
                  </a:lnTo>
                  <a:lnTo>
                    <a:pt x="90"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Tree>
    <p:extLst>
      <p:ext uri="{BB962C8B-B14F-4D97-AF65-F5344CB8AC3E}">
        <p14:creationId xmlns:p14="http://schemas.microsoft.com/office/powerpoint/2010/main" val="1038012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接收方以约定的位时长进行采样，但是采样点没有对齐数据位中心</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接收方数据采样遇到的问题</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3</a:t>
            </a:r>
          </a:p>
        </p:txBody>
      </p:sp>
      <p:pic>
        <p:nvPicPr>
          <p:cNvPr id="3" name="图片 2">
            <a:extLst>
              <a:ext uri="{FF2B5EF4-FFF2-40B4-BE49-F238E27FC236}">
                <a16:creationId xmlns:a16="http://schemas.microsoft.com/office/drawing/2014/main" id="{C7F755B2-CB27-7C9E-848F-C12066EC8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340" y="1922516"/>
            <a:ext cx="9799320" cy="1508760"/>
          </a:xfrm>
          <a:prstGeom prst="rect">
            <a:avLst/>
          </a:prstGeom>
        </p:spPr>
      </p:pic>
      <p:pic>
        <p:nvPicPr>
          <p:cNvPr id="5" name="图片 4">
            <a:extLst>
              <a:ext uri="{FF2B5EF4-FFF2-40B4-BE49-F238E27FC236}">
                <a16:creationId xmlns:a16="http://schemas.microsoft.com/office/drawing/2014/main" id="{119A59ED-09F9-A37D-BE90-6799E8EE7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6340" y="4375561"/>
            <a:ext cx="9799320" cy="1508760"/>
          </a:xfrm>
          <a:prstGeom prst="rect">
            <a:avLst/>
          </a:prstGeom>
        </p:spPr>
      </p:pic>
      <p:sp>
        <p:nvSpPr>
          <p:cNvPr id="7" name="文本框 6">
            <a:extLst>
              <a:ext uri="{FF2B5EF4-FFF2-40B4-BE49-F238E27FC236}">
                <a16:creationId xmlns:a16="http://schemas.microsoft.com/office/drawing/2014/main" id="{EC4BF2D3-2D8F-296B-0DE0-39478B0BB279}"/>
              </a:ext>
            </a:extLst>
          </p:cNvPr>
          <p:cNvSpPr txBox="1"/>
          <p:nvPr/>
        </p:nvSpPr>
        <p:spPr>
          <a:xfrm>
            <a:off x="696000" y="3672586"/>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接收方刚开始采样正确，但是时钟有误差，随着误差积累，采样点逐渐偏离</a:t>
            </a:r>
            <a:endParaRPr lang="en-US" altLang="zh-CN" sz="2400">
              <a:latin typeface="+mn-ea"/>
            </a:endParaRPr>
          </a:p>
        </p:txBody>
      </p:sp>
    </p:spTree>
    <p:extLst>
      <p:ext uri="{BB962C8B-B14F-4D97-AF65-F5344CB8AC3E}">
        <p14:creationId xmlns:p14="http://schemas.microsoft.com/office/powerpoint/2010/main" val="2632735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为了灵活调整每个采样点的位置，使采样点对齐数据位中心附近，</a:t>
            </a:r>
            <a:r>
              <a:rPr lang="en-US" altLang="zh-CN" sz="2400">
                <a:latin typeface="+mn-ea"/>
              </a:rPr>
              <a:t>CAN</a:t>
            </a:r>
            <a:r>
              <a:rPr lang="zh-CN" altLang="en-US" sz="2400">
                <a:latin typeface="+mn-ea"/>
              </a:rPr>
              <a:t>总线对每一个数据位的时长进行了更细的划分，分为同步段（</a:t>
            </a:r>
            <a:r>
              <a:rPr lang="en-US" altLang="zh-CN" sz="2400">
                <a:latin typeface="+mn-ea"/>
              </a:rPr>
              <a:t>SS</a:t>
            </a:r>
            <a:r>
              <a:rPr lang="zh-CN" altLang="en-US" sz="2400">
                <a:latin typeface="+mn-ea"/>
              </a:rPr>
              <a:t>）、传播时间段（</a:t>
            </a:r>
            <a:r>
              <a:rPr lang="en-US" altLang="zh-CN" sz="2400">
                <a:latin typeface="+mn-ea"/>
              </a:rPr>
              <a:t>PTS</a:t>
            </a:r>
            <a:r>
              <a:rPr lang="zh-CN" altLang="en-US" sz="2400">
                <a:latin typeface="+mn-ea"/>
              </a:rPr>
              <a:t>）、相位缓冲段</a:t>
            </a:r>
            <a:r>
              <a:rPr lang="en-US" altLang="zh-CN" sz="2400">
                <a:latin typeface="+mn-ea"/>
              </a:rPr>
              <a:t>1</a:t>
            </a:r>
            <a:r>
              <a:rPr lang="zh-CN" altLang="en-US" sz="2400">
                <a:latin typeface="+mn-ea"/>
              </a:rPr>
              <a:t>（</a:t>
            </a:r>
            <a:r>
              <a:rPr lang="en-US" altLang="zh-CN" sz="2400">
                <a:latin typeface="+mn-ea"/>
              </a:rPr>
              <a:t>PBS1</a:t>
            </a:r>
            <a:r>
              <a:rPr lang="zh-CN" altLang="en-US" sz="2400">
                <a:latin typeface="+mn-ea"/>
              </a:rPr>
              <a:t>）和相位缓冲段</a:t>
            </a:r>
            <a:r>
              <a:rPr lang="en-US" altLang="zh-CN" sz="2400">
                <a:latin typeface="+mn-ea"/>
              </a:rPr>
              <a:t>2</a:t>
            </a:r>
            <a:r>
              <a:rPr lang="zh-CN" altLang="en-US" sz="2400">
                <a:latin typeface="+mn-ea"/>
              </a:rPr>
              <a:t>（</a:t>
            </a:r>
            <a:r>
              <a:rPr lang="en-US" altLang="zh-CN" sz="2400">
                <a:latin typeface="+mn-ea"/>
              </a:rPr>
              <a:t>PBS2</a:t>
            </a:r>
            <a:r>
              <a:rPr lang="zh-CN" altLang="en-US" sz="2400">
                <a:latin typeface="+mn-ea"/>
              </a:rPr>
              <a:t>），每个段又由若干个最小时间单位（</a:t>
            </a:r>
            <a:r>
              <a:rPr lang="en-US" altLang="zh-CN" sz="2400">
                <a:latin typeface="+mn-ea"/>
              </a:rPr>
              <a:t>Tq</a:t>
            </a:r>
            <a:r>
              <a:rPr lang="zh-CN" altLang="en-US" sz="2400">
                <a:latin typeface="+mn-ea"/>
              </a:rPr>
              <a:t>）构成</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位时序</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3</a:t>
            </a:r>
          </a:p>
        </p:txBody>
      </p:sp>
      <p:pic>
        <p:nvPicPr>
          <p:cNvPr id="5" name="图片 4">
            <a:extLst>
              <a:ext uri="{FF2B5EF4-FFF2-40B4-BE49-F238E27FC236}">
                <a16:creationId xmlns:a16="http://schemas.microsoft.com/office/drawing/2014/main" id="{31A8DB4F-0A9B-8360-45EF-E8F9231018EA}"/>
              </a:ext>
            </a:extLst>
          </p:cNvPr>
          <p:cNvPicPr>
            <a:picLocks noChangeAspect="1"/>
          </p:cNvPicPr>
          <p:nvPr/>
        </p:nvPicPr>
        <p:blipFill>
          <a:blip r:embed="rId3"/>
          <a:stretch>
            <a:fillRect/>
          </a:stretch>
        </p:blipFill>
        <p:spPr>
          <a:xfrm>
            <a:off x="2788668" y="2866619"/>
            <a:ext cx="5858662" cy="3670553"/>
          </a:xfrm>
          <a:prstGeom prst="rect">
            <a:avLst/>
          </a:prstGeom>
        </p:spPr>
      </p:pic>
      <p:sp>
        <p:nvSpPr>
          <p:cNvPr id="7" name="文本框 6">
            <a:extLst>
              <a:ext uri="{FF2B5EF4-FFF2-40B4-BE49-F238E27FC236}">
                <a16:creationId xmlns:a16="http://schemas.microsoft.com/office/drawing/2014/main" id="{5421825E-D4FE-DBE3-3BA0-D049D0EA62C3}"/>
              </a:ext>
            </a:extLst>
          </p:cNvPr>
          <p:cNvSpPr txBox="1"/>
          <p:nvPr/>
        </p:nvSpPr>
        <p:spPr>
          <a:xfrm>
            <a:off x="8869175" y="2869529"/>
            <a:ext cx="2661653" cy="156966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a:latin typeface="+mn-ea"/>
              </a:rPr>
              <a:t>SS = 1Tq</a:t>
            </a:r>
          </a:p>
          <a:p>
            <a:pPr marL="342900" indent="-342900">
              <a:buFont typeface="Wingdings" panose="05000000000000000000" pitchFamily="2" charset="2"/>
              <a:buChar char="Ø"/>
            </a:pPr>
            <a:r>
              <a:rPr lang="en-US" altLang="zh-CN" sz="2400">
                <a:latin typeface="+mn-ea"/>
              </a:rPr>
              <a:t>PTS = 1~8Tq</a:t>
            </a:r>
          </a:p>
          <a:p>
            <a:pPr marL="342900" indent="-342900">
              <a:buFont typeface="Wingdings" panose="05000000000000000000" pitchFamily="2" charset="2"/>
              <a:buChar char="Ø"/>
            </a:pPr>
            <a:r>
              <a:rPr lang="en-US" altLang="zh-CN" sz="2400">
                <a:latin typeface="+mn-ea"/>
              </a:rPr>
              <a:t>PBS1 = 1~8Tq</a:t>
            </a:r>
          </a:p>
          <a:p>
            <a:pPr marL="342900" indent="-342900">
              <a:buFont typeface="Wingdings" panose="05000000000000000000" pitchFamily="2" charset="2"/>
              <a:buChar char="Ø"/>
            </a:pPr>
            <a:r>
              <a:rPr lang="en-US" altLang="zh-CN" sz="2400">
                <a:latin typeface="+mn-ea"/>
              </a:rPr>
              <a:t>PBS2 = 2~8Tq</a:t>
            </a:r>
          </a:p>
        </p:txBody>
      </p:sp>
    </p:spTree>
    <p:extLst>
      <p:ext uri="{BB962C8B-B14F-4D97-AF65-F5344CB8AC3E}">
        <p14:creationId xmlns:p14="http://schemas.microsoft.com/office/powerpoint/2010/main" val="361080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2308324"/>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每个设备都有一个位时序计时周期，当某个设备（发送方）率先发送报文，其他所有设备（接收方）收到</a:t>
            </a:r>
            <a:r>
              <a:rPr lang="en-US" altLang="zh-CN" sz="2400">
                <a:latin typeface="+mn-ea"/>
              </a:rPr>
              <a:t>SOF</a:t>
            </a:r>
            <a:r>
              <a:rPr lang="zh-CN" altLang="en-US" sz="2400">
                <a:latin typeface="+mn-ea"/>
              </a:rPr>
              <a:t>的下降沿时，接收方会将自己的位时序计时周期拨到</a:t>
            </a:r>
            <a:r>
              <a:rPr lang="en-US" altLang="zh-CN" sz="2400">
                <a:latin typeface="+mn-ea"/>
              </a:rPr>
              <a:t>SS</a:t>
            </a:r>
            <a:r>
              <a:rPr lang="zh-CN" altLang="en-US" sz="2400">
                <a:latin typeface="+mn-ea"/>
              </a:rPr>
              <a:t>段的位置，与发送方位的时序计时周期保持同步</a:t>
            </a:r>
            <a:endParaRPr lang="en-US" altLang="zh-CN" sz="2400">
              <a:latin typeface="+mn-ea"/>
            </a:endParaRPr>
          </a:p>
          <a:p>
            <a:pPr marL="342900" indent="-342900">
              <a:buFont typeface="Arial" panose="020B0604020202020204" pitchFamily="34" charset="0"/>
              <a:buChar char="•"/>
            </a:pPr>
            <a:r>
              <a:rPr lang="zh-CN" altLang="en-US" sz="2400">
                <a:latin typeface="+mn-ea"/>
              </a:rPr>
              <a:t>硬同步只在帧的第一个下降沿（</a:t>
            </a:r>
            <a:r>
              <a:rPr lang="en-US" altLang="zh-CN" sz="2400">
                <a:latin typeface="+mn-ea"/>
              </a:rPr>
              <a:t> SOF</a:t>
            </a:r>
            <a:r>
              <a:rPr lang="zh-CN" altLang="en-US" sz="2400">
                <a:latin typeface="+mn-ea"/>
              </a:rPr>
              <a:t>下降沿）有效</a:t>
            </a:r>
            <a:endParaRPr lang="en-US" altLang="zh-CN" sz="2400">
              <a:latin typeface="+mn-ea"/>
            </a:endParaRPr>
          </a:p>
          <a:p>
            <a:pPr marL="342900" indent="-342900">
              <a:buFont typeface="Arial" panose="020B0604020202020204" pitchFamily="34" charset="0"/>
              <a:buChar char="•"/>
            </a:pPr>
            <a:r>
              <a:rPr lang="zh-CN" altLang="en-US" sz="2400">
                <a:latin typeface="+mn-ea"/>
              </a:rPr>
              <a:t>经过硬同步后，若发送方和接收方的时钟没有误差，则后续所有数据位的采样点必然都会对齐数据位中心附近</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硬同步</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3</a:t>
            </a:r>
          </a:p>
        </p:txBody>
      </p:sp>
      <p:pic>
        <p:nvPicPr>
          <p:cNvPr id="5" name="图片 4">
            <a:extLst>
              <a:ext uri="{FF2B5EF4-FFF2-40B4-BE49-F238E27FC236}">
                <a16:creationId xmlns:a16="http://schemas.microsoft.com/office/drawing/2014/main" id="{0E5CD28F-4937-B170-4C40-8F1C8011D087}"/>
              </a:ext>
            </a:extLst>
          </p:cNvPr>
          <p:cNvPicPr>
            <a:picLocks noChangeAspect="1"/>
          </p:cNvPicPr>
          <p:nvPr/>
        </p:nvPicPr>
        <p:blipFill>
          <a:blip r:embed="rId3"/>
          <a:stretch>
            <a:fillRect/>
          </a:stretch>
        </p:blipFill>
        <p:spPr>
          <a:xfrm>
            <a:off x="744172" y="3588381"/>
            <a:ext cx="7057744" cy="2919309"/>
          </a:xfrm>
          <a:prstGeom prst="rect">
            <a:avLst/>
          </a:prstGeom>
        </p:spPr>
      </p:pic>
      <p:grpSp>
        <p:nvGrpSpPr>
          <p:cNvPr id="23" name="组合 22">
            <a:extLst>
              <a:ext uri="{FF2B5EF4-FFF2-40B4-BE49-F238E27FC236}">
                <a16:creationId xmlns:a16="http://schemas.microsoft.com/office/drawing/2014/main" id="{0DB9C74B-925D-A80C-3AF6-EC4DE7D7091C}"/>
              </a:ext>
            </a:extLst>
          </p:cNvPr>
          <p:cNvGrpSpPr/>
          <p:nvPr/>
        </p:nvGrpSpPr>
        <p:grpSpPr>
          <a:xfrm>
            <a:off x="9764373" y="4412314"/>
            <a:ext cx="1455564" cy="1489134"/>
            <a:chOff x="8652153" y="2969238"/>
            <a:chExt cx="1455564" cy="1489134"/>
          </a:xfrm>
        </p:grpSpPr>
        <p:sp>
          <p:nvSpPr>
            <p:cNvPr id="8" name="空心弧 7">
              <a:extLst>
                <a:ext uri="{FF2B5EF4-FFF2-40B4-BE49-F238E27FC236}">
                  <a16:creationId xmlns:a16="http://schemas.microsoft.com/office/drawing/2014/main" id="{EE5F03F4-A5C0-5EEB-DF0B-7985D7AE4A5E}"/>
                </a:ext>
              </a:extLst>
            </p:cNvPr>
            <p:cNvSpPr/>
            <p:nvPr/>
          </p:nvSpPr>
          <p:spPr>
            <a:xfrm>
              <a:off x="8680133" y="3030788"/>
              <a:ext cx="1427584" cy="1427584"/>
            </a:xfrm>
            <a:prstGeom prst="blockArc">
              <a:avLst>
                <a:gd name="adj1" fmla="val 15447204"/>
                <a:gd name="adj2" fmla="val 17244419"/>
                <a:gd name="adj3" fmla="val 13752"/>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空心弧 8">
              <a:extLst>
                <a:ext uri="{FF2B5EF4-FFF2-40B4-BE49-F238E27FC236}">
                  <a16:creationId xmlns:a16="http://schemas.microsoft.com/office/drawing/2014/main" id="{7E9449DD-3C5D-68BD-1523-016973012908}"/>
                </a:ext>
              </a:extLst>
            </p:cNvPr>
            <p:cNvSpPr/>
            <p:nvPr/>
          </p:nvSpPr>
          <p:spPr>
            <a:xfrm rot="2958278">
              <a:off x="8680133" y="3030788"/>
              <a:ext cx="1427584" cy="1427584"/>
            </a:xfrm>
            <a:prstGeom prst="blockArc">
              <a:avLst>
                <a:gd name="adj1" fmla="val 14301838"/>
                <a:gd name="adj2" fmla="val 18113732"/>
                <a:gd name="adj3" fmla="val 13818"/>
              </a:avLst>
            </a:prstGeom>
            <a:solidFill>
              <a:srgbClr val="CC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a:extLst>
                <a:ext uri="{FF2B5EF4-FFF2-40B4-BE49-F238E27FC236}">
                  <a16:creationId xmlns:a16="http://schemas.microsoft.com/office/drawing/2014/main" id="{06CBB3BB-012E-B3BE-5D20-BC78DC63A9C0}"/>
                </a:ext>
              </a:extLst>
            </p:cNvPr>
            <p:cNvSpPr/>
            <p:nvPr/>
          </p:nvSpPr>
          <p:spPr>
            <a:xfrm rot="6775856">
              <a:off x="8680133" y="3030788"/>
              <a:ext cx="1427584" cy="1427584"/>
            </a:xfrm>
            <a:prstGeom prst="blockArc">
              <a:avLst>
                <a:gd name="adj1" fmla="val 14301838"/>
                <a:gd name="adj2" fmla="val 558252"/>
                <a:gd name="adj3" fmla="val 13773"/>
              </a:avLst>
            </a:prstGeom>
            <a:solidFill>
              <a:srgbClr val="B2B2B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a:extLst>
                <a:ext uri="{FF2B5EF4-FFF2-40B4-BE49-F238E27FC236}">
                  <a16:creationId xmlns:a16="http://schemas.microsoft.com/office/drawing/2014/main" id="{E99AAD07-5CC5-92A8-F2C6-ACC24CECF0EE}"/>
                </a:ext>
              </a:extLst>
            </p:cNvPr>
            <p:cNvSpPr/>
            <p:nvPr/>
          </p:nvSpPr>
          <p:spPr>
            <a:xfrm rot="18933942">
              <a:off x="8680133" y="3030788"/>
              <a:ext cx="1427584" cy="1427584"/>
            </a:xfrm>
            <a:prstGeom prst="blockArc">
              <a:avLst>
                <a:gd name="adj1" fmla="val 10000618"/>
                <a:gd name="adj2" fmla="val 18113732"/>
                <a:gd name="adj3" fmla="val 13818"/>
              </a:avLst>
            </a:prstGeom>
            <a:solidFill>
              <a:srgbClr val="00CC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8" name="直接箭头连接符 17">
              <a:extLst>
                <a:ext uri="{FF2B5EF4-FFF2-40B4-BE49-F238E27FC236}">
                  <a16:creationId xmlns:a16="http://schemas.microsoft.com/office/drawing/2014/main" id="{30541294-6C57-72F9-59C1-3F141A844504}"/>
                </a:ext>
              </a:extLst>
            </p:cNvPr>
            <p:cNvCxnSpPr/>
            <p:nvPr/>
          </p:nvCxnSpPr>
          <p:spPr>
            <a:xfrm flipV="1">
              <a:off x="9393925" y="3227070"/>
              <a:ext cx="0" cy="5175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4D2BF94-BC36-02B7-BECE-85DF74B21430}"/>
                </a:ext>
              </a:extLst>
            </p:cNvPr>
            <p:cNvSpPr txBox="1"/>
            <p:nvPr/>
          </p:nvSpPr>
          <p:spPr>
            <a:xfrm>
              <a:off x="9036850" y="2990430"/>
              <a:ext cx="737616" cy="276999"/>
            </a:xfrm>
            <a:prstGeom prst="rect">
              <a:avLst/>
            </a:prstGeom>
            <a:noFill/>
          </p:spPr>
          <p:txBody>
            <a:bodyPr wrap="square" rtlCol="0">
              <a:spAutoFit/>
            </a:bodyPr>
            <a:lstStyle/>
            <a:p>
              <a:pPr algn="ctr"/>
              <a:r>
                <a:rPr lang="en-US" altLang="zh-CN" sz="1200">
                  <a:latin typeface="+mn-ea"/>
                </a:rPr>
                <a:t>SS</a:t>
              </a:r>
            </a:p>
          </p:txBody>
        </p:sp>
        <p:sp>
          <p:nvSpPr>
            <p:cNvPr id="20" name="文本框 19">
              <a:extLst>
                <a:ext uri="{FF2B5EF4-FFF2-40B4-BE49-F238E27FC236}">
                  <a16:creationId xmlns:a16="http://schemas.microsoft.com/office/drawing/2014/main" id="{50BFE33E-E53D-92B9-863F-F8E915D1A0FA}"/>
                </a:ext>
              </a:extLst>
            </p:cNvPr>
            <p:cNvSpPr txBox="1"/>
            <p:nvPr/>
          </p:nvSpPr>
          <p:spPr>
            <a:xfrm rot="2825652">
              <a:off x="9480970" y="3199546"/>
              <a:ext cx="737616" cy="276999"/>
            </a:xfrm>
            <a:prstGeom prst="rect">
              <a:avLst/>
            </a:prstGeom>
            <a:noFill/>
          </p:spPr>
          <p:txBody>
            <a:bodyPr wrap="square" rtlCol="0">
              <a:spAutoFit/>
            </a:bodyPr>
            <a:lstStyle/>
            <a:p>
              <a:pPr algn="ctr"/>
              <a:r>
                <a:rPr lang="en-US" altLang="zh-CN" sz="1200">
                  <a:latin typeface="+mn-ea"/>
                </a:rPr>
                <a:t>PTS</a:t>
              </a:r>
            </a:p>
          </p:txBody>
        </p:sp>
        <p:sp>
          <p:nvSpPr>
            <p:cNvPr id="21" name="文本框 20">
              <a:extLst>
                <a:ext uri="{FF2B5EF4-FFF2-40B4-BE49-F238E27FC236}">
                  <a16:creationId xmlns:a16="http://schemas.microsoft.com/office/drawing/2014/main" id="{12B474D0-335D-5C6A-9ACA-641A4D88956D}"/>
                </a:ext>
              </a:extLst>
            </p:cNvPr>
            <p:cNvSpPr txBox="1"/>
            <p:nvPr/>
          </p:nvSpPr>
          <p:spPr>
            <a:xfrm rot="8661329">
              <a:off x="9358486" y="4113156"/>
              <a:ext cx="737616" cy="276999"/>
            </a:xfrm>
            <a:prstGeom prst="rect">
              <a:avLst/>
            </a:prstGeom>
            <a:noFill/>
          </p:spPr>
          <p:txBody>
            <a:bodyPr wrap="square" rtlCol="0">
              <a:spAutoFit/>
            </a:bodyPr>
            <a:lstStyle/>
            <a:p>
              <a:pPr algn="ctr"/>
              <a:r>
                <a:rPr lang="en-US" altLang="zh-CN" sz="1200">
                  <a:latin typeface="+mn-ea"/>
                </a:rPr>
                <a:t>PBS1</a:t>
              </a:r>
            </a:p>
          </p:txBody>
        </p:sp>
        <p:sp>
          <p:nvSpPr>
            <p:cNvPr id="22" name="文本框 21">
              <a:extLst>
                <a:ext uri="{FF2B5EF4-FFF2-40B4-BE49-F238E27FC236}">
                  <a16:creationId xmlns:a16="http://schemas.microsoft.com/office/drawing/2014/main" id="{C4F2A2F5-53F9-FCC6-85C2-C6C727DD857C}"/>
                </a:ext>
              </a:extLst>
            </p:cNvPr>
            <p:cNvSpPr txBox="1"/>
            <p:nvPr/>
          </p:nvSpPr>
          <p:spPr>
            <a:xfrm rot="16449459">
              <a:off x="8421845" y="3537690"/>
              <a:ext cx="737616" cy="276999"/>
            </a:xfrm>
            <a:prstGeom prst="rect">
              <a:avLst/>
            </a:prstGeom>
            <a:noFill/>
          </p:spPr>
          <p:txBody>
            <a:bodyPr wrap="square" rtlCol="0">
              <a:spAutoFit/>
            </a:bodyPr>
            <a:lstStyle/>
            <a:p>
              <a:pPr algn="ctr"/>
              <a:r>
                <a:rPr lang="en-US" altLang="zh-CN" sz="1200">
                  <a:latin typeface="+mn-ea"/>
                </a:rPr>
                <a:t>PBS2</a:t>
              </a:r>
            </a:p>
          </p:txBody>
        </p:sp>
      </p:grpSp>
      <p:cxnSp>
        <p:nvCxnSpPr>
          <p:cNvPr id="25" name="直接箭头连接符 24">
            <a:extLst>
              <a:ext uri="{FF2B5EF4-FFF2-40B4-BE49-F238E27FC236}">
                <a16:creationId xmlns:a16="http://schemas.microsoft.com/office/drawing/2014/main" id="{48B06BAC-4600-2BEE-3823-277D7A5FEE38}"/>
              </a:ext>
            </a:extLst>
          </p:cNvPr>
          <p:cNvCxnSpPr>
            <a:cxnSpLocks/>
            <a:endCxn id="19" idx="0"/>
          </p:cNvCxnSpPr>
          <p:nvPr/>
        </p:nvCxnSpPr>
        <p:spPr>
          <a:xfrm>
            <a:off x="10517878" y="4178250"/>
            <a:ext cx="0" cy="255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BE36FAD-A56A-BAEB-3414-3A370BBF8018}"/>
              </a:ext>
            </a:extLst>
          </p:cNvPr>
          <p:cNvSpPr txBox="1"/>
          <p:nvPr/>
        </p:nvSpPr>
        <p:spPr>
          <a:xfrm>
            <a:off x="9721228" y="3660030"/>
            <a:ext cx="1593300" cy="523220"/>
          </a:xfrm>
          <a:prstGeom prst="rect">
            <a:avLst/>
          </a:prstGeom>
          <a:noFill/>
        </p:spPr>
        <p:txBody>
          <a:bodyPr wrap="square" rtlCol="0">
            <a:spAutoFit/>
          </a:bodyPr>
          <a:lstStyle/>
          <a:p>
            <a:pPr algn="ctr"/>
            <a:r>
              <a:rPr lang="zh-CN" altLang="en-US" sz="1400">
                <a:latin typeface="+mn-ea"/>
              </a:rPr>
              <a:t>数据位边沿应</a:t>
            </a:r>
            <a:endParaRPr lang="en-US" altLang="zh-CN" sz="1400">
              <a:latin typeface="+mn-ea"/>
            </a:endParaRPr>
          </a:p>
          <a:p>
            <a:pPr algn="ctr"/>
            <a:r>
              <a:rPr lang="zh-CN" altLang="en-US" sz="1400">
                <a:latin typeface="+mn-ea"/>
              </a:rPr>
              <a:t>该出现的位置</a:t>
            </a:r>
            <a:endParaRPr lang="en-US" altLang="zh-CN">
              <a:latin typeface="+mn-ea"/>
            </a:endParaRPr>
          </a:p>
        </p:txBody>
      </p:sp>
      <p:sp>
        <p:nvSpPr>
          <p:cNvPr id="29" name="文本框 28">
            <a:extLst>
              <a:ext uri="{FF2B5EF4-FFF2-40B4-BE49-F238E27FC236}">
                <a16:creationId xmlns:a16="http://schemas.microsoft.com/office/drawing/2014/main" id="{A35C9693-1F6E-368F-8332-347CBCE39CFE}"/>
              </a:ext>
            </a:extLst>
          </p:cNvPr>
          <p:cNvSpPr txBox="1"/>
          <p:nvPr/>
        </p:nvSpPr>
        <p:spPr>
          <a:xfrm>
            <a:off x="9181884" y="6063307"/>
            <a:ext cx="1501676" cy="307777"/>
          </a:xfrm>
          <a:prstGeom prst="rect">
            <a:avLst/>
          </a:prstGeom>
          <a:noFill/>
        </p:spPr>
        <p:txBody>
          <a:bodyPr wrap="square" rtlCol="0">
            <a:spAutoFit/>
          </a:bodyPr>
          <a:lstStyle/>
          <a:p>
            <a:pPr algn="ctr"/>
            <a:r>
              <a:rPr lang="zh-CN" altLang="en-US" sz="1400">
                <a:latin typeface="+mn-ea"/>
              </a:rPr>
              <a:t>数据位采样点</a:t>
            </a:r>
            <a:endParaRPr lang="en-US" altLang="zh-CN">
              <a:latin typeface="+mn-ea"/>
            </a:endParaRPr>
          </a:p>
        </p:txBody>
      </p:sp>
      <p:cxnSp>
        <p:nvCxnSpPr>
          <p:cNvPr id="30" name="直接箭头连接符 29">
            <a:extLst>
              <a:ext uri="{FF2B5EF4-FFF2-40B4-BE49-F238E27FC236}">
                <a16:creationId xmlns:a16="http://schemas.microsoft.com/office/drawing/2014/main" id="{98F68B2C-7731-497E-834B-7A7F72E0A269}"/>
              </a:ext>
            </a:extLst>
          </p:cNvPr>
          <p:cNvCxnSpPr>
            <a:cxnSpLocks/>
          </p:cNvCxnSpPr>
          <p:nvPr/>
        </p:nvCxnSpPr>
        <p:spPr>
          <a:xfrm rot="12900000">
            <a:off x="10016378" y="5814178"/>
            <a:ext cx="0" cy="255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340501ED-F0BE-D638-3992-BDF8309D040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35" r="11299"/>
          <a:stretch/>
        </p:blipFill>
        <p:spPr bwMode="auto">
          <a:xfrm>
            <a:off x="7983566" y="3582418"/>
            <a:ext cx="1646654" cy="1569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67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若发送方或接收方的时钟有误差，随着误差积累，数据位边沿逐渐偏离</a:t>
            </a:r>
            <a:r>
              <a:rPr lang="en-US" altLang="zh-CN" sz="2400">
                <a:latin typeface="+mn-ea"/>
              </a:rPr>
              <a:t>SS</a:t>
            </a:r>
            <a:r>
              <a:rPr lang="zh-CN" altLang="en-US" sz="2400">
                <a:latin typeface="+mn-ea"/>
              </a:rPr>
              <a:t>段，则此时接收方根据再同步补偿宽度值（</a:t>
            </a:r>
            <a:r>
              <a:rPr lang="en-US" altLang="zh-CN" sz="2400">
                <a:latin typeface="+mn-ea"/>
              </a:rPr>
              <a:t>SJW</a:t>
            </a:r>
            <a:r>
              <a:rPr lang="zh-CN" altLang="en-US" sz="2400">
                <a:latin typeface="+mn-ea"/>
              </a:rPr>
              <a:t>）</a:t>
            </a:r>
            <a:r>
              <a:rPr lang="en-US" altLang="zh-CN" sz="2400">
                <a:latin typeface="+mn-ea"/>
              </a:rPr>
              <a:t> </a:t>
            </a:r>
            <a:r>
              <a:rPr lang="zh-CN" altLang="en-US" sz="2400">
                <a:latin typeface="+mn-ea"/>
              </a:rPr>
              <a:t>通过加长 </a:t>
            </a:r>
            <a:r>
              <a:rPr lang="en-US" altLang="zh-CN" sz="2400">
                <a:latin typeface="+mn-ea"/>
              </a:rPr>
              <a:t>PBS1 </a:t>
            </a:r>
            <a:r>
              <a:rPr lang="zh-CN" altLang="en-US" sz="2400">
                <a:latin typeface="+mn-ea"/>
              </a:rPr>
              <a:t>段，或缩短</a:t>
            </a:r>
            <a:r>
              <a:rPr lang="en-US" altLang="zh-CN" sz="2400">
                <a:latin typeface="+mn-ea"/>
              </a:rPr>
              <a:t>PBS2 </a:t>
            </a:r>
            <a:r>
              <a:rPr lang="zh-CN" altLang="en-US" sz="2400">
                <a:latin typeface="+mn-ea"/>
              </a:rPr>
              <a:t>段，以调整同步</a:t>
            </a:r>
            <a:endParaRPr lang="en-US" altLang="zh-CN" sz="2400">
              <a:latin typeface="+mn-ea"/>
            </a:endParaRPr>
          </a:p>
          <a:p>
            <a:pPr marL="342900" indent="-342900">
              <a:buFont typeface="Arial" panose="020B0604020202020204" pitchFamily="34" charset="0"/>
              <a:buChar char="•"/>
            </a:pPr>
            <a:r>
              <a:rPr lang="zh-CN" altLang="en-US" sz="2400">
                <a:latin typeface="+mn-ea"/>
              </a:rPr>
              <a:t>再同步可以发生在第一个下降沿之后的每个数据位跳变边沿</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再同步</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3</a:t>
            </a:r>
          </a:p>
        </p:txBody>
      </p:sp>
      <p:pic>
        <p:nvPicPr>
          <p:cNvPr id="5" name="图片 4">
            <a:extLst>
              <a:ext uri="{FF2B5EF4-FFF2-40B4-BE49-F238E27FC236}">
                <a16:creationId xmlns:a16="http://schemas.microsoft.com/office/drawing/2014/main" id="{0E838E32-9416-9585-F871-5673D9B5FD3E}"/>
              </a:ext>
            </a:extLst>
          </p:cNvPr>
          <p:cNvPicPr>
            <a:picLocks noChangeAspect="1"/>
          </p:cNvPicPr>
          <p:nvPr/>
        </p:nvPicPr>
        <p:blipFill>
          <a:blip r:embed="rId3"/>
          <a:stretch>
            <a:fillRect/>
          </a:stretch>
        </p:blipFill>
        <p:spPr>
          <a:xfrm>
            <a:off x="3631815" y="2789201"/>
            <a:ext cx="4928369" cy="3805566"/>
          </a:xfrm>
          <a:prstGeom prst="rect">
            <a:avLst/>
          </a:prstGeom>
        </p:spPr>
      </p:pic>
      <p:sp>
        <p:nvSpPr>
          <p:cNvPr id="7" name="文本框 6">
            <a:extLst>
              <a:ext uri="{FF2B5EF4-FFF2-40B4-BE49-F238E27FC236}">
                <a16:creationId xmlns:a16="http://schemas.microsoft.com/office/drawing/2014/main" id="{550BA0A6-7123-A17D-00FF-2C2AEF617E9E}"/>
              </a:ext>
            </a:extLst>
          </p:cNvPr>
          <p:cNvSpPr txBox="1"/>
          <p:nvPr/>
        </p:nvSpPr>
        <p:spPr>
          <a:xfrm>
            <a:off x="8834346" y="2793573"/>
            <a:ext cx="2661653"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a:latin typeface="+mn-ea"/>
              </a:rPr>
              <a:t>SJW=1~4Tq</a:t>
            </a:r>
          </a:p>
        </p:txBody>
      </p:sp>
    </p:spTree>
    <p:extLst>
      <p:ext uri="{BB962C8B-B14F-4D97-AF65-F5344CB8AC3E}">
        <p14:creationId xmlns:p14="http://schemas.microsoft.com/office/powerpoint/2010/main" val="3459174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波特率 </a:t>
            </a:r>
            <a:r>
              <a:rPr lang="en-US" altLang="zh-CN" sz="2400">
                <a:latin typeface="+mn-ea"/>
              </a:rPr>
              <a:t>= 1 / </a:t>
            </a:r>
            <a:r>
              <a:rPr lang="zh-CN" altLang="en-US" sz="2400">
                <a:latin typeface="+mn-ea"/>
              </a:rPr>
              <a:t>一个数据位的时长 </a:t>
            </a:r>
            <a:r>
              <a:rPr lang="en-US" altLang="zh-CN" sz="2400">
                <a:latin typeface="+mn-ea"/>
              </a:rPr>
              <a:t>= 1 / (T</a:t>
            </a:r>
            <a:r>
              <a:rPr lang="en-US" altLang="zh-CN" sz="2400" baseline="-25000">
                <a:latin typeface="+mn-ea"/>
              </a:rPr>
              <a:t>SS</a:t>
            </a:r>
            <a:r>
              <a:rPr lang="en-US" altLang="zh-CN" sz="2400">
                <a:latin typeface="+mn-ea"/>
              </a:rPr>
              <a:t> + T</a:t>
            </a:r>
            <a:r>
              <a:rPr lang="en-US" altLang="zh-CN" sz="2400" baseline="-25000">
                <a:latin typeface="+mn-ea"/>
              </a:rPr>
              <a:t>PTS</a:t>
            </a:r>
            <a:r>
              <a:rPr lang="en-US" altLang="zh-CN" sz="2400">
                <a:latin typeface="+mn-ea"/>
              </a:rPr>
              <a:t> + T</a:t>
            </a:r>
            <a:r>
              <a:rPr lang="en-US" altLang="zh-CN" sz="2400" baseline="-25000">
                <a:latin typeface="+mn-ea"/>
              </a:rPr>
              <a:t>PBS1</a:t>
            </a:r>
            <a:r>
              <a:rPr lang="en-US" altLang="zh-CN" sz="2400">
                <a:latin typeface="+mn-ea"/>
              </a:rPr>
              <a:t> + T</a:t>
            </a:r>
            <a:r>
              <a:rPr lang="en-US" altLang="zh-CN" sz="2400" baseline="-25000">
                <a:latin typeface="+mn-ea"/>
              </a:rPr>
              <a:t>PBS2</a:t>
            </a:r>
            <a:r>
              <a:rPr lang="en-US" altLang="zh-CN" sz="2400">
                <a:latin typeface="+mn-ea"/>
              </a:rPr>
              <a:t>)</a:t>
            </a:r>
          </a:p>
          <a:p>
            <a:pPr marL="342900" indent="-342900">
              <a:buFont typeface="Arial" panose="020B0604020202020204" pitchFamily="34" charset="0"/>
              <a:buChar char="•"/>
            </a:pPr>
            <a:r>
              <a:rPr lang="zh-CN" altLang="en-US" sz="2400">
                <a:latin typeface="+mn-ea"/>
              </a:rPr>
              <a:t>例如：</a:t>
            </a:r>
            <a:endParaRPr lang="en-US" altLang="zh-CN" sz="2400">
              <a:latin typeface="+mn-ea"/>
            </a:endParaRPr>
          </a:p>
          <a:p>
            <a:r>
              <a:rPr lang="en-US" altLang="zh-CN" sz="2400">
                <a:latin typeface="+mn-ea"/>
              </a:rPr>
              <a:t>	SS = 1Tq</a:t>
            </a:r>
            <a:r>
              <a:rPr lang="zh-CN" altLang="en-US" sz="2400">
                <a:latin typeface="+mn-ea"/>
              </a:rPr>
              <a:t>，</a:t>
            </a:r>
            <a:r>
              <a:rPr lang="en-US" altLang="zh-CN" sz="2400">
                <a:latin typeface="+mn-ea"/>
              </a:rPr>
              <a:t>PTS = 3Tq</a:t>
            </a:r>
            <a:r>
              <a:rPr lang="zh-CN" altLang="en-US" sz="2400">
                <a:latin typeface="+mn-ea"/>
              </a:rPr>
              <a:t>，</a:t>
            </a:r>
            <a:r>
              <a:rPr lang="en-US" altLang="zh-CN" sz="2400">
                <a:latin typeface="+mn-ea"/>
              </a:rPr>
              <a:t>PBS1 = 3Tq</a:t>
            </a:r>
            <a:r>
              <a:rPr lang="zh-CN" altLang="en-US" sz="2400">
                <a:latin typeface="+mn-ea"/>
              </a:rPr>
              <a:t>，</a:t>
            </a:r>
            <a:r>
              <a:rPr lang="en-US" altLang="zh-CN" sz="2400">
                <a:latin typeface="+mn-ea"/>
              </a:rPr>
              <a:t>PBS2 = 3Tq</a:t>
            </a:r>
          </a:p>
          <a:p>
            <a:r>
              <a:rPr lang="en-US" altLang="zh-CN" sz="2400">
                <a:latin typeface="+mn-ea"/>
              </a:rPr>
              <a:t>	Tq = 0.5us</a:t>
            </a:r>
          </a:p>
          <a:p>
            <a:r>
              <a:rPr lang="en-US" altLang="zh-CN" sz="2400">
                <a:latin typeface="+mn-ea"/>
              </a:rPr>
              <a:t>	</a:t>
            </a:r>
            <a:r>
              <a:rPr lang="zh-CN" altLang="en-US" sz="2400">
                <a:latin typeface="+mn-ea"/>
              </a:rPr>
              <a:t>波特率 </a:t>
            </a:r>
            <a:r>
              <a:rPr lang="en-US" altLang="zh-CN" sz="2400">
                <a:latin typeface="+mn-ea"/>
              </a:rPr>
              <a:t>= 1 / (0.5us + 1.5us + 1.5us + 1.5us) = 200kbps</a:t>
            </a: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波特率计算</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3</a:t>
            </a:r>
          </a:p>
        </p:txBody>
      </p:sp>
      <p:pic>
        <p:nvPicPr>
          <p:cNvPr id="3" name="图片 2">
            <a:extLst>
              <a:ext uri="{FF2B5EF4-FFF2-40B4-BE49-F238E27FC236}">
                <a16:creationId xmlns:a16="http://schemas.microsoft.com/office/drawing/2014/main" id="{E62BCF10-9B88-9BFC-4803-C3C89AC20BE2}"/>
              </a:ext>
            </a:extLst>
          </p:cNvPr>
          <p:cNvPicPr>
            <a:picLocks noChangeAspect="1"/>
          </p:cNvPicPr>
          <p:nvPr/>
        </p:nvPicPr>
        <p:blipFill rotWithShape="1">
          <a:blip r:embed="rId3"/>
          <a:srcRect l="21618" t="2703" r="20567" b="63504"/>
          <a:stretch/>
        </p:blipFill>
        <p:spPr>
          <a:xfrm>
            <a:off x="3448528" y="3612405"/>
            <a:ext cx="5294943" cy="1938992"/>
          </a:xfrm>
          <a:prstGeom prst="rect">
            <a:avLst/>
          </a:prstGeom>
        </p:spPr>
      </p:pic>
    </p:spTree>
    <p:extLst>
      <p:ext uri="{BB962C8B-B14F-4D97-AF65-F5344CB8AC3E}">
        <p14:creationId xmlns:p14="http://schemas.microsoft.com/office/powerpoint/2010/main" val="2125904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1569660"/>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latin typeface="+mn-ea"/>
              </a:rPr>
              <a:t>CAN</a:t>
            </a:r>
            <a:r>
              <a:rPr lang="zh-CN" altLang="en-US" sz="2400">
                <a:latin typeface="+mn-ea"/>
              </a:rPr>
              <a:t>总线只有一对差分信号线，同一时间只能有一个设备操作总线发送数据，若多个设备同时有发送需求，该如何分配总线资源？</a:t>
            </a:r>
            <a:endParaRPr lang="en-US" altLang="zh-CN" sz="2400">
              <a:latin typeface="+mn-ea"/>
            </a:endParaRPr>
          </a:p>
          <a:p>
            <a:pPr marL="342900" indent="-342900">
              <a:buFont typeface="Arial" panose="020B0604020202020204" pitchFamily="34" charset="0"/>
              <a:buChar char="•"/>
            </a:pPr>
            <a:r>
              <a:rPr lang="zh-CN" altLang="en-US" sz="2400">
                <a:latin typeface="+mn-ea"/>
              </a:rPr>
              <a:t>解决问题的思路：制定资源分配规则，依次满足多个设备的发送需求，确保同一时间只有一个设备操作总线</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多设备同时发送遇到的问题</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4</a:t>
            </a:r>
          </a:p>
        </p:txBody>
      </p:sp>
      <p:pic>
        <p:nvPicPr>
          <p:cNvPr id="16" name="图片 15">
            <a:extLst>
              <a:ext uri="{FF2B5EF4-FFF2-40B4-BE49-F238E27FC236}">
                <a16:creationId xmlns:a16="http://schemas.microsoft.com/office/drawing/2014/main" id="{507960C6-74C1-1E20-6635-1B6B8DD410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455" y="3695359"/>
            <a:ext cx="9799320" cy="1943100"/>
          </a:xfrm>
          <a:prstGeom prst="rect">
            <a:avLst/>
          </a:prstGeom>
        </p:spPr>
      </p:pic>
    </p:spTree>
    <p:extLst>
      <p:ext uri="{BB962C8B-B14F-4D97-AF65-F5344CB8AC3E}">
        <p14:creationId xmlns:p14="http://schemas.microsoft.com/office/powerpoint/2010/main" val="3465454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3046988"/>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若当前已经有设备正在操作总线发送数据帧</a:t>
            </a:r>
            <a:r>
              <a:rPr lang="en-US" altLang="zh-CN" sz="2400">
                <a:latin typeface="+mn-ea"/>
              </a:rPr>
              <a:t>/</a:t>
            </a:r>
            <a:r>
              <a:rPr lang="zh-CN" altLang="en-US" sz="2400">
                <a:latin typeface="+mn-ea"/>
              </a:rPr>
              <a:t>遥控帧，则其他任何设备不能再同时发送数据帧</a:t>
            </a:r>
            <a:r>
              <a:rPr lang="en-US" altLang="zh-CN" sz="2400">
                <a:latin typeface="+mn-ea"/>
              </a:rPr>
              <a:t>/</a:t>
            </a:r>
            <a:r>
              <a:rPr lang="zh-CN" altLang="en-US" sz="2400">
                <a:latin typeface="+mn-ea"/>
              </a:rPr>
              <a:t>遥控帧（可以发送错误帧</a:t>
            </a:r>
            <a:r>
              <a:rPr lang="en-US" altLang="zh-CN" sz="2400">
                <a:latin typeface="+mn-ea"/>
              </a:rPr>
              <a:t>/</a:t>
            </a:r>
            <a:r>
              <a:rPr lang="zh-CN" altLang="en-US" sz="2400">
                <a:latin typeface="+mn-ea"/>
              </a:rPr>
              <a:t>过载帧破坏当前数据）</a:t>
            </a:r>
            <a:endParaRPr lang="en-US" altLang="zh-CN" sz="2400">
              <a:latin typeface="+mn-ea"/>
            </a:endParaRPr>
          </a:p>
          <a:p>
            <a:pPr marL="342900" indent="-342900">
              <a:buFont typeface="Arial" panose="020B0604020202020204" pitchFamily="34" charset="0"/>
              <a:buChar char="•"/>
            </a:pPr>
            <a:r>
              <a:rPr lang="zh-CN" altLang="en-US" sz="2400">
                <a:latin typeface="+mn-ea"/>
              </a:rPr>
              <a:t>任何设备检测到连续</a:t>
            </a:r>
            <a:r>
              <a:rPr lang="en-US" altLang="zh-CN" sz="2400">
                <a:latin typeface="+mn-ea"/>
              </a:rPr>
              <a:t>11</a:t>
            </a:r>
            <a:r>
              <a:rPr lang="zh-CN" altLang="en-US" sz="2400">
                <a:latin typeface="+mn-ea"/>
              </a:rPr>
              <a:t>个隐性电平，即认为总线空闲，只有在总线空闲时，设备才能发送数据帧</a:t>
            </a:r>
            <a:r>
              <a:rPr lang="en-US" altLang="zh-CN" sz="2400">
                <a:latin typeface="+mn-ea"/>
              </a:rPr>
              <a:t>/</a:t>
            </a:r>
            <a:r>
              <a:rPr lang="zh-CN" altLang="en-US" sz="2400">
                <a:latin typeface="+mn-ea"/>
              </a:rPr>
              <a:t>遥控帧</a:t>
            </a:r>
            <a:endParaRPr lang="en-US" altLang="zh-CN" sz="2400">
              <a:latin typeface="+mn-ea"/>
            </a:endParaRPr>
          </a:p>
          <a:p>
            <a:pPr marL="342900" indent="-342900">
              <a:buFont typeface="Arial" panose="020B0604020202020204" pitchFamily="34" charset="0"/>
              <a:buChar char="•"/>
            </a:pPr>
            <a:r>
              <a:rPr lang="zh-CN" altLang="en-US" sz="2400">
                <a:latin typeface="+mn-ea"/>
              </a:rPr>
              <a:t>一旦有设备正在发送数据帧</a:t>
            </a:r>
            <a:r>
              <a:rPr lang="en-US" altLang="zh-CN" sz="2400">
                <a:latin typeface="+mn-ea"/>
              </a:rPr>
              <a:t>/</a:t>
            </a:r>
            <a:r>
              <a:rPr lang="zh-CN" altLang="en-US" sz="2400">
                <a:latin typeface="+mn-ea"/>
              </a:rPr>
              <a:t>遥控帧，总线就会变为活跃状态，必然不会出现连续</a:t>
            </a:r>
            <a:r>
              <a:rPr lang="en-US" altLang="zh-CN" sz="2400">
                <a:latin typeface="+mn-ea"/>
              </a:rPr>
              <a:t>11</a:t>
            </a:r>
            <a:r>
              <a:rPr lang="zh-CN" altLang="en-US" sz="2400">
                <a:latin typeface="+mn-ea"/>
              </a:rPr>
              <a:t>个隐性电平，其他设备自然也不会破坏当前发送</a:t>
            </a:r>
            <a:endParaRPr lang="en-US" altLang="zh-CN" sz="2400">
              <a:latin typeface="+mn-ea"/>
            </a:endParaRPr>
          </a:p>
          <a:p>
            <a:pPr marL="342900" indent="-342900">
              <a:buFont typeface="Arial" panose="020B0604020202020204" pitchFamily="34" charset="0"/>
              <a:buChar char="•"/>
            </a:pPr>
            <a:r>
              <a:rPr lang="zh-CN" altLang="en-US" sz="2400">
                <a:latin typeface="+mn-ea"/>
              </a:rPr>
              <a:t>若总线活跃状态其他设备有发送需求，则需要等待总线变为空闲，才能执行发送需求</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latin typeface="+mn-ea"/>
              </a:rPr>
              <a:t>资源分配规则</a:t>
            </a:r>
            <a:r>
              <a:rPr lang="en-US" altLang="zh-CN" sz="2800">
                <a:latin typeface="+mn-ea"/>
              </a:rPr>
              <a:t>1 - </a:t>
            </a:r>
            <a:r>
              <a:rPr lang="zh-CN" altLang="en-US" sz="2800">
                <a:latin typeface="+mn-ea"/>
              </a:rPr>
              <a:t>先占先得</a:t>
            </a:r>
            <a:endParaRPr lang="zh-CN" altLang="en-US" sz="2800"/>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4</a:t>
            </a:r>
          </a:p>
        </p:txBody>
      </p:sp>
    </p:spTree>
    <p:extLst>
      <p:ext uri="{BB962C8B-B14F-4D97-AF65-F5344CB8AC3E}">
        <p14:creationId xmlns:p14="http://schemas.microsoft.com/office/powerpoint/2010/main" val="2174495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4154984"/>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若多个设备的发送需求同时到来或因等待而同时到来，则</a:t>
            </a:r>
            <a:r>
              <a:rPr lang="en-US" altLang="zh-CN" sz="2400">
                <a:latin typeface="+mn-ea"/>
              </a:rPr>
              <a:t>CAN</a:t>
            </a:r>
            <a:r>
              <a:rPr lang="zh-CN" altLang="en-US" sz="2400">
                <a:latin typeface="+mn-ea"/>
              </a:rPr>
              <a:t>总线协议会根据</a:t>
            </a:r>
            <a:r>
              <a:rPr lang="en-US" altLang="zh-CN" sz="2400">
                <a:latin typeface="+mn-ea"/>
              </a:rPr>
              <a:t>ID</a:t>
            </a:r>
            <a:r>
              <a:rPr lang="zh-CN" altLang="en-US" sz="2400">
                <a:latin typeface="+mn-ea"/>
              </a:rPr>
              <a:t>号（仲裁段）进行非破坏性仲裁，</a:t>
            </a:r>
            <a:r>
              <a:rPr lang="en-US" altLang="zh-CN" sz="2400">
                <a:latin typeface="+mn-ea"/>
              </a:rPr>
              <a:t>ID</a:t>
            </a:r>
            <a:r>
              <a:rPr lang="zh-CN" altLang="en-US" sz="2400">
                <a:latin typeface="+mn-ea"/>
              </a:rPr>
              <a:t>号小的（优先级高）取到总线控制权，</a:t>
            </a:r>
            <a:r>
              <a:rPr lang="en-US" altLang="zh-CN" sz="2400">
                <a:latin typeface="+mn-ea"/>
              </a:rPr>
              <a:t>ID</a:t>
            </a:r>
            <a:r>
              <a:rPr lang="zh-CN" altLang="en-US" sz="2400">
                <a:latin typeface="+mn-ea"/>
              </a:rPr>
              <a:t>号大的（优先级低）仲裁失利后将转入接收状态，等待下一次总线空闲时再尝试发送</a:t>
            </a:r>
            <a:endParaRPr lang="en-US" altLang="zh-CN" sz="2400">
              <a:latin typeface="+mn-ea"/>
            </a:endParaRPr>
          </a:p>
          <a:p>
            <a:pPr marL="342900" indent="-342900">
              <a:buFont typeface="Arial" panose="020B0604020202020204" pitchFamily="34" charset="0"/>
              <a:buChar char="•"/>
            </a:pPr>
            <a:r>
              <a:rPr lang="zh-CN" altLang="en-US" sz="2400">
                <a:latin typeface="+mn-ea"/>
              </a:rPr>
              <a:t>实现非破坏性仲裁需要两个要求：</a:t>
            </a:r>
            <a:endParaRPr lang="en-US" altLang="zh-CN" sz="2400">
              <a:latin typeface="+mn-ea"/>
            </a:endParaRPr>
          </a:p>
          <a:p>
            <a:pPr marL="800100" lvl="1" indent="-342900">
              <a:buFont typeface="Wingdings" panose="05000000000000000000" pitchFamily="2" charset="2"/>
              <a:buChar char="Ø"/>
            </a:pPr>
            <a:r>
              <a:rPr lang="zh-CN" altLang="en-US" sz="2400">
                <a:latin typeface="+mn-ea"/>
              </a:rPr>
              <a:t>线与特性：总线上任何一个设备发送显性电平</a:t>
            </a:r>
            <a:r>
              <a:rPr lang="en-US" altLang="zh-CN" sz="2400">
                <a:latin typeface="+mn-ea"/>
              </a:rPr>
              <a:t>0</a:t>
            </a:r>
            <a:r>
              <a:rPr lang="zh-CN" altLang="en-US" sz="2400">
                <a:latin typeface="+mn-ea"/>
              </a:rPr>
              <a:t>时，总线就会呈现显性电平</a:t>
            </a:r>
            <a:r>
              <a:rPr lang="en-US" altLang="zh-CN" sz="2400">
                <a:latin typeface="+mn-ea"/>
              </a:rPr>
              <a:t>0</a:t>
            </a:r>
            <a:r>
              <a:rPr lang="zh-CN" altLang="en-US" sz="2400">
                <a:latin typeface="+mn-ea"/>
              </a:rPr>
              <a:t>状态，只有当所有设备都发送隐性电平</a:t>
            </a:r>
            <a:r>
              <a:rPr lang="en-US" altLang="zh-CN" sz="2400">
                <a:latin typeface="+mn-ea"/>
              </a:rPr>
              <a:t>1</a:t>
            </a:r>
            <a:r>
              <a:rPr lang="zh-CN" altLang="en-US" sz="2400">
                <a:latin typeface="+mn-ea"/>
              </a:rPr>
              <a:t>时，总线才呈现隐性电平</a:t>
            </a:r>
            <a:r>
              <a:rPr lang="en-US" altLang="zh-CN" sz="2400">
                <a:latin typeface="+mn-ea"/>
              </a:rPr>
              <a:t>1</a:t>
            </a:r>
            <a:r>
              <a:rPr lang="zh-CN" altLang="en-US" sz="2400">
                <a:latin typeface="+mn-ea"/>
              </a:rPr>
              <a:t>状态，即：</a:t>
            </a:r>
            <a:r>
              <a:rPr lang="en-US" altLang="zh-CN" sz="2400">
                <a:latin typeface="+mn-ea"/>
              </a:rPr>
              <a:t>0 &amp; X &amp; X = 0</a:t>
            </a:r>
            <a:r>
              <a:rPr lang="zh-CN" altLang="en-US" sz="2400">
                <a:latin typeface="+mn-ea"/>
              </a:rPr>
              <a:t>，</a:t>
            </a:r>
            <a:r>
              <a:rPr lang="en-US" altLang="zh-CN" sz="2400">
                <a:latin typeface="+mn-ea"/>
              </a:rPr>
              <a:t>1 &amp; 1 &amp; 1 = 1</a:t>
            </a:r>
          </a:p>
          <a:p>
            <a:pPr marL="800100" lvl="1" indent="-342900">
              <a:buFont typeface="Wingdings" panose="05000000000000000000" pitchFamily="2" charset="2"/>
              <a:buChar char="Ø"/>
            </a:pPr>
            <a:r>
              <a:rPr lang="zh-CN" altLang="en-US" sz="2400">
                <a:latin typeface="+mn-ea"/>
              </a:rPr>
              <a:t>回读机制：每个设备发出一个数据位后，都会读回总线当前的电平状态，以确认自己发出的电平是否被真实的发送出去了，根据线与特性，发出</a:t>
            </a:r>
            <a:r>
              <a:rPr lang="en-US" altLang="zh-CN" sz="2400">
                <a:latin typeface="+mn-ea"/>
              </a:rPr>
              <a:t>0</a:t>
            </a:r>
            <a:r>
              <a:rPr lang="zh-CN" altLang="en-US" sz="2400">
                <a:latin typeface="+mn-ea"/>
              </a:rPr>
              <a:t>读回必然是</a:t>
            </a:r>
            <a:r>
              <a:rPr lang="en-US" altLang="zh-CN" sz="2400">
                <a:latin typeface="+mn-ea"/>
              </a:rPr>
              <a:t>0</a:t>
            </a:r>
            <a:r>
              <a:rPr lang="zh-CN" altLang="en-US" sz="2400">
                <a:latin typeface="+mn-ea"/>
              </a:rPr>
              <a:t>，发出</a:t>
            </a:r>
            <a:r>
              <a:rPr lang="en-US" altLang="zh-CN" sz="2400">
                <a:latin typeface="+mn-ea"/>
              </a:rPr>
              <a:t>1</a:t>
            </a:r>
            <a:r>
              <a:rPr lang="zh-CN" altLang="en-US" sz="2400">
                <a:latin typeface="+mn-ea"/>
              </a:rPr>
              <a:t>读回不一定是</a:t>
            </a:r>
            <a:r>
              <a:rPr lang="en-US" altLang="zh-CN" sz="2400">
                <a:latin typeface="+mn-ea"/>
              </a:rPr>
              <a:t>1</a:t>
            </a: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latin typeface="+mn-ea"/>
              </a:rPr>
              <a:t>资源分配规则</a:t>
            </a:r>
            <a:r>
              <a:rPr lang="en-US" altLang="zh-CN" sz="2800">
                <a:latin typeface="+mn-ea"/>
              </a:rPr>
              <a:t>2 - </a:t>
            </a:r>
            <a:r>
              <a:rPr lang="zh-CN" altLang="en-US" sz="2800">
                <a:latin typeface="+mn-ea"/>
              </a:rPr>
              <a:t>非破坏性仲裁</a:t>
            </a:r>
            <a:endParaRPr lang="zh-CN" altLang="en-US" sz="2800"/>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4</a:t>
            </a:r>
          </a:p>
        </p:txBody>
      </p:sp>
    </p:spTree>
    <p:extLst>
      <p:ext uri="{BB962C8B-B14F-4D97-AF65-F5344CB8AC3E}">
        <p14:creationId xmlns:p14="http://schemas.microsoft.com/office/powerpoint/2010/main" val="298815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latin typeface="+mn-ea"/>
              </a:rPr>
              <a:t>非破坏性仲裁过程</a:t>
            </a:r>
            <a:endParaRPr lang="zh-CN" altLang="en-US" sz="2800"/>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4</a:t>
            </a:r>
          </a:p>
        </p:txBody>
      </p:sp>
      <p:pic>
        <p:nvPicPr>
          <p:cNvPr id="5" name="图片 4">
            <a:extLst>
              <a:ext uri="{FF2B5EF4-FFF2-40B4-BE49-F238E27FC236}">
                <a16:creationId xmlns:a16="http://schemas.microsoft.com/office/drawing/2014/main" id="{52B49EA8-4934-4FE6-A6FB-7DCA22597E5D}"/>
              </a:ext>
            </a:extLst>
          </p:cNvPr>
          <p:cNvPicPr>
            <a:picLocks noChangeAspect="1"/>
          </p:cNvPicPr>
          <p:nvPr/>
        </p:nvPicPr>
        <p:blipFill>
          <a:blip r:embed="rId3"/>
          <a:stretch>
            <a:fillRect/>
          </a:stretch>
        </p:blipFill>
        <p:spPr>
          <a:xfrm>
            <a:off x="2496000" y="1857868"/>
            <a:ext cx="7200000" cy="4524370"/>
          </a:xfrm>
          <a:prstGeom prst="rect">
            <a:avLst/>
          </a:prstGeom>
        </p:spPr>
      </p:pic>
      <p:sp>
        <p:nvSpPr>
          <p:cNvPr id="7" name="文本框 6">
            <a:extLst>
              <a:ext uri="{FF2B5EF4-FFF2-40B4-BE49-F238E27FC236}">
                <a16:creationId xmlns:a16="http://schemas.microsoft.com/office/drawing/2014/main" id="{B105D4E3-A038-2C09-E648-50597002EEB2}"/>
              </a:ext>
            </a:extLst>
          </p:cNvPr>
          <p:cNvSpPr txBox="1"/>
          <p:nvPr/>
        </p:nvSpPr>
        <p:spPr>
          <a:xfrm>
            <a:off x="696000" y="1219541"/>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数据位从前到后依次比较，出现差异且数据位为</a:t>
            </a:r>
            <a:r>
              <a:rPr lang="en-US" altLang="zh-CN" sz="2400">
                <a:latin typeface="+mn-ea"/>
              </a:rPr>
              <a:t>1</a:t>
            </a:r>
            <a:r>
              <a:rPr lang="zh-CN" altLang="en-US" sz="2400">
                <a:latin typeface="+mn-ea"/>
              </a:rPr>
              <a:t>的设备仲裁失利</a:t>
            </a:r>
            <a:endParaRPr lang="en-US" altLang="zh-CN" sz="2400">
              <a:latin typeface="+mn-ea"/>
            </a:endParaRPr>
          </a:p>
        </p:txBody>
      </p:sp>
    </p:spTree>
    <p:extLst>
      <p:ext uri="{BB962C8B-B14F-4D97-AF65-F5344CB8AC3E}">
        <p14:creationId xmlns:p14="http://schemas.microsoft.com/office/powerpoint/2010/main" val="2994393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数据帧和遥控帧的优先级</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4</a:t>
            </a:r>
          </a:p>
        </p:txBody>
      </p:sp>
      <p:pic>
        <p:nvPicPr>
          <p:cNvPr id="5" name="图片 4">
            <a:extLst>
              <a:ext uri="{FF2B5EF4-FFF2-40B4-BE49-F238E27FC236}">
                <a16:creationId xmlns:a16="http://schemas.microsoft.com/office/drawing/2014/main" id="{67F85B5B-1CBE-67AF-796E-9EFB0F7A3E25}"/>
              </a:ext>
            </a:extLst>
          </p:cNvPr>
          <p:cNvPicPr>
            <a:picLocks noChangeAspect="1"/>
          </p:cNvPicPr>
          <p:nvPr/>
        </p:nvPicPr>
        <p:blipFill>
          <a:blip r:embed="rId3"/>
          <a:stretch>
            <a:fillRect/>
          </a:stretch>
        </p:blipFill>
        <p:spPr>
          <a:xfrm>
            <a:off x="2496000" y="2286746"/>
            <a:ext cx="7200000" cy="3502703"/>
          </a:xfrm>
          <a:prstGeom prst="rect">
            <a:avLst/>
          </a:prstGeom>
        </p:spPr>
      </p:pic>
      <p:sp>
        <p:nvSpPr>
          <p:cNvPr id="7" name="文本框 6">
            <a:extLst>
              <a:ext uri="{FF2B5EF4-FFF2-40B4-BE49-F238E27FC236}">
                <a16:creationId xmlns:a16="http://schemas.microsoft.com/office/drawing/2014/main" id="{C49C2A92-5233-A82A-F100-AD0A4BF50ED2}"/>
              </a:ext>
            </a:extLst>
          </p:cNvPr>
          <p:cNvSpPr txBox="1"/>
          <p:nvPr/>
        </p:nvSpPr>
        <p:spPr>
          <a:xfrm>
            <a:off x="696000" y="1219541"/>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数据帧的优先级高于遥控帧</a:t>
            </a:r>
            <a:endParaRPr lang="en-US" altLang="zh-CN" sz="2400">
              <a:latin typeface="+mn-ea"/>
            </a:endParaRPr>
          </a:p>
        </p:txBody>
      </p:sp>
    </p:spTree>
    <p:extLst>
      <p:ext uri="{BB962C8B-B14F-4D97-AF65-F5344CB8AC3E}">
        <p14:creationId xmlns:p14="http://schemas.microsoft.com/office/powerpoint/2010/main" val="2644667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主流通信协议对比</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88"/>
            <p:cNvSpPr>
              <a:spLocks/>
            </p:cNvSpPr>
            <p:nvPr/>
          </p:nvSpPr>
          <p:spPr bwMode="auto">
            <a:xfrm>
              <a:off x="783154" y="475854"/>
              <a:ext cx="302522" cy="252000"/>
            </a:xfrm>
            <a:custGeom>
              <a:avLst/>
              <a:gdLst>
                <a:gd name="T0" fmla="*/ 90 w 111"/>
                <a:gd name="T1" fmla="*/ 55 h 106"/>
                <a:gd name="T2" fmla="*/ 111 w 111"/>
                <a:gd name="T3" fmla="*/ 55 h 106"/>
                <a:gd name="T4" fmla="*/ 55 w 111"/>
                <a:gd name="T5" fmla="*/ 0 h 106"/>
                <a:gd name="T6" fmla="*/ 0 w 111"/>
                <a:gd name="T7" fmla="*/ 55 h 106"/>
                <a:gd name="T8" fmla="*/ 20 w 111"/>
                <a:gd name="T9" fmla="*/ 55 h 106"/>
                <a:gd name="T10" fmla="*/ 20 w 111"/>
                <a:gd name="T11" fmla="*/ 106 h 106"/>
                <a:gd name="T12" fmla="*/ 45 w 111"/>
                <a:gd name="T13" fmla="*/ 106 h 106"/>
                <a:gd name="T14" fmla="*/ 45 w 111"/>
                <a:gd name="T15" fmla="*/ 75 h 106"/>
                <a:gd name="T16" fmla="*/ 66 w 111"/>
                <a:gd name="T17" fmla="*/ 75 h 106"/>
                <a:gd name="T18" fmla="*/ 66 w 111"/>
                <a:gd name="T19" fmla="*/ 106 h 106"/>
                <a:gd name="T20" fmla="*/ 90 w 111"/>
                <a:gd name="T21" fmla="*/ 106 h 106"/>
                <a:gd name="T22" fmla="*/ 90 w 111"/>
                <a:gd name="T23" fmla="*/ 5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1" h="106">
                  <a:moveTo>
                    <a:pt x="90" y="55"/>
                  </a:moveTo>
                  <a:lnTo>
                    <a:pt x="111" y="55"/>
                  </a:lnTo>
                  <a:lnTo>
                    <a:pt x="55" y="0"/>
                  </a:lnTo>
                  <a:lnTo>
                    <a:pt x="0" y="55"/>
                  </a:lnTo>
                  <a:lnTo>
                    <a:pt x="20" y="55"/>
                  </a:lnTo>
                  <a:lnTo>
                    <a:pt x="20" y="106"/>
                  </a:lnTo>
                  <a:lnTo>
                    <a:pt x="45" y="106"/>
                  </a:lnTo>
                  <a:lnTo>
                    <a:pt x="45" y="75"/>
                  </a:lnTo>
                  <a:lnTo>
                    <a:pt x="66" y="75"/>
                  </a:lnTo>
                  <a:lnTo>
                    <a:pt x="66" y="106"/>
                  </a:lnTo>
                  <a:lnTo>
                    <a:pt x="90" y="106"/>
                  </a:lnTo>
                  <a:lnTo>
                    <a:pt x="90" y="5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pic>
        <p:nvPicPr>
          <p:cNvPr id="7" name="图片 6">
            <a:extLst>
              <a:ext uri="{FF2B5EF4-FFF2-40B4-BE49-F238E27FC236}">
                <a16:creationId xmlns:a16="http://schemas.microsoft.com/office/drawing/2014/main" id="{8EA92C1F-5142-858B-A3E6-A4E4BBE21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999" y="4211705"/>
            <a:ext cx="3589676" cy="1797953"/>
          </a:xfrm>
          <a:prstGeom prst="rect">
            <a:avLst/>
          </a:prstGeom>
        </p:spPr>
      </p:pic>
      <p:pic>
        <p:nvPicPr>
          <p:cNvPr id="9" name="图片 8">
            <a:extLst>
              <a:ext uri="{FF2B5EF4-FFF2-40B4-BE49-F238E27FC236}">
                <a16:creationId xmlns:a16="http://schemas.microsoft.com/office/drawing/2014/main" id="{3937A330-D9CC-ED66-AF6E-ED4DCA17C5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7348" y="4211706"/>
            <a:ext cx="3772979" cy="1797954"/>
          </a:xfrm>
          <a:prstGeom prst="rect">
            <a:avLst/>
          </a:prstGeom>
        </p:spPr>
      </p:pic>
      <p:pic>
        <p:nvPicPr>
          <p:cNvPr id="12" name="图片 11">
            <a:extLst>
              <a:ext uri="{FF2B5EF4-FFF2-40B4-BE49-F238E27FC236}">
                <a16:creationId xmlns:a16="http://schemas.microsoft.com/office/drawing/2014/main" id="{D3FB7F42-BCD4-6780-CD8D-9AED98DCDF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62001" y="4211705"/>
            <a:ext cx="3033998" cy="1797953"/>
          </a:xfrm>
          <a:prstGeom prst="rect">
            <a:avLst/>
          </a:prstGeom>
        </p:spPr>
      </p:pic>
      <p:graphicFrame>
        <p:nvGraphicFramePr>
          <p:cNvPr id="14" name="表格 13">
            <a:extLst>
              <a:ext uri="{FF2B5EF4-FFF2-40B4-BE49-F238E27FC236}">
                <a16:creationId xmlns:a16="http://schemas.microsoft.com/office/drawing/2014/main" id="{0EACD7D7-0AF8-C5E3-4967-CC1A1E56E3EE}"/>
              </a:ext>
            </a:extLst>
          </p:cNvPr>
          <p:cNvGraphicFramePr>
            <a:graphicFrameLocks noGrp="1"/>
          </p:cNvGraphicFramePr>
          <p:nvPr>
            <p:extLst>
              <p:ext uri="{D42A27DB-BD31-4B8C-83A1-F6EECF244321}">
                <p14:modId xmlns:p14="http://schemas.microsoft.com/office/powerpoint/2010/main" val="1389073384"/>
              </p:ext>
            </p:extLst>
          </p:nvPr>
        </p:nvGraphicFramePr>
        <p:xfrm>
          <a:off x="695998" y="1550193"/>
          <a:ext cx="10800001" cy="2192202"/>
        </p:xfrm>
        <a:graphic>
          <a:graphicData uri="http://schemas.openxmlformats.org/drawingml/2006/table">
            <a:tbl>
              <a:tblPr firstRow="1" bandRow="1">
                <a:tableStyleId>{5C22544A-7EE6-4342-B048-85BDC9FD1C3A}</a:tableStyleId>
              </a:tblPr>
              <a:tblGrid>
                <a:gridCol w="848710">
                  <a:extLst>
                    <a:ext uri="{9D8B030D-6E8A-4147-A177-3AD203B41FA5}">
                      <a16:colId xmlns:a16="http://schemas.microsoft.com/office/drawing/2014/main" val="48024508"/>
                    </a:ext>
                  </a:extLst>
                </a:gridCol>
                <a:gridCol w="2686342">
                  <a:extLst>
                    <a:ext uri="{9D8B030D-6E8A-4147-A177-3AD203B41FA5}">
                      <a16:colId xmlns:a16="http://schemas.microsoft.com/office/drawing/2014/main" val="64671348"/>
                    </a:ext>
                  </a:extLst>
                </a:gridCol>
                <a:gridCol w="1072847">
                  <a:extLst>
                    <a:ext uri="{9D8B030D-6E8A-4147-A177-3AD203B41FA5}">
                      <a16:colId xmlns:a16="http://schemas.microsoft.com/office/drawing/2014/main" val="4243828104"/>
                    </a:ext>
                  </a:extLst>
                </a:gridCol>
                <a:gridCol w="993536">
                  <a:extLst>
                    <a:ext uri="{9D8B030D-6E8A-4147-A177-3AD203B41FA5}">
                      <a16:colId xmlns:a16="http://schemas.microsoft.com/office/drawing/2014/main" val="2319102750"/>
                    </a:ext>
                  </a:extLst>
                </a:gridCol>
                <a:gridCol w="930303">
                  <a:extLst>
                    <a:ext uri="{9D8B030D-6E8A-4147-A177-3AD203B41FA5}">
                      <a16:colId xmlns:a16="http://schemas.microsoft.com/office/drawing/2014/main" val="2120787672"/>
                    </a:ext>
                  </a:extLst>
                </a:gridCol>
                <a:gridCol w="1097280">
                  <a:extLst>
                    <a:ext uri="{9D8B030D-6E8A-4147-A177-3AD203B41FA5}">
                      <a16:colId xmlns:a16="http://schemas.microsoft.com/office/drawing/2014/main" val="2786468376"/>
                    </a:ext>
                  </a:extLst>
                </a:gridCol>
                <a:gridCol w="3170983">
                  <a:extLst>
                    <a:ext uri="{9D8B030D-6E8A-4147-A177-3AD203B41FA5}">
                      <a16:colId xmlns:a16="http://schemas.microsoft.com/office/drawing/2014/main" val="3432235820"/>
                    </a:ext>
                  </a:extLst>
                </a:gridCol>
              </a:tblGrid>
              <a:tr h="431906">
                <a:tc>
                  <a:txBody>
                    <a:bodyPr/>
                    <a:lstStyle/>
                    <a:p>
                      <a:pPr algn="ctr"/>
                      <a:r>
                        <a:rPr lang="zh-CN" altLang="en-US" sz="1700" b="1"/>
                        <a:t>名称</a:t>
                      </a:r>
                    </a:p>
                  </a:txBody>
                  <a:tcPr marL="102057" marR="102057" marT="51028" marB="51028" anchor="ctr"/>
                </a:tc>
                <a:tc>
                  <a:txBody>
                    <a:bodyPr/>
                    <a:lstStyle/>
                    <a:p>
                      <a:pPr algn="ctr"/>
                      <a:r>
                        <a:rPr lang="zh-CN" altLang="en-US" sz="1700" b="1"/>
                        <a:t>引脚</a:t>
                      </a:r>
                    </a:p>
                  </a:txBody>
                  <a:tcPr marL="102057" marR="102057" marT="51028" marB="51028" anchor="ctr"/>
                </a:tc>
                <a:tc>
                  <a:txBody>
                    <a:bodyPr/>
                    <a:lstStyle/>
                    <a:p>
                      <a:pPr algn="ctr"/>
                      <a:r>
                        <a:rPr lang="zh-CN" altLang="en-US" sz="1700" b="1"/>
                        <a:t>双工</a:t>
                      </a:r>
                    </a:p>
                  </a:txBody>
                  <a:tcPr marL="102057" marR="102057" marT="51028" marB="51028" anchor="ctr"/>
                </a:tc>
                <a:tc>
                  <a:txBody>
                    <a:bodyPr/>
                    <a:lstStyle/>
                    <a:p>
                      <a:pPr algn="ctr"/>
                      <a:r>
                        <a:rPr lang="zh-CN" altLang="en-US" sz="1700" b="1"/>
                        <a:t>时钟</a:t>
                      </a:r>
                    </a:p>
                  </a:txBody>
                  <a:tcPr marL="102057" marR="102057" marT="51028" marB="51028" anchor="ctr"/>
                </a:tc>
                <a:tc>
                  <a:txBody>
                    <a:bodyPr/>
                    <a:lstStyle/>
                    <a:p>
                      <a:pPr algn="ctr"/>
                      <a:r>
                        <a:rPr lang="zh-CN" altLang="en-US" sz="1700" b="1"/>
                        <a:t>电平</a:t>
                      </a:r>
                    </a:p>
                  </a:txBody>
                  <a:tcPr marL="102057" marR="102057" marT="51028" marB="51028" anchor="ctr"/>
                </a:tc>
                <a:tc>
                  <a:txBody>
                    <a:bodyPr/>
                    <a:lstStyle/>
                    <a:p>
                      <a:pPr algn="ctr"/>
                      <a:r>
                        <a:rPr lang="zh-CN" altLang="en-US" sz="1700" b="1"/>
                        <a:t>设备</a:t>
                      </a:r>
                    </a:p>
                  </a:txBody>
                  <a:tcPr marL="102057" marR="102057" marT="51028" marB="51028" anchor="ctr"/>
                </a:tc>
                <a:tc>
                  <a:txBody>
                    <a:bodyPr/>
                    <a:lstStyle/>
                    <a:p>
                      <a:pPr algn="ctr"/>
                      <a:r>
                        <a:rPr lang="zh-CN" altLang="en-US" sz="1700" b="1"/>
                        <a:t>应用场景</a:t>
                      </a:r>
                    </a:p>
                  </a:txBody>
                  <a:tcPr marL="102057" marR="102057" marT="51028" marB="51028" anchor="ctr"/>
                </a:tc>
                <a:extLst>
                  <a:ext uri="{0D108BD9-81ED-4DB2-BD59-A6C34878D82A}">
                    <a16:rowId xmlns:a16="http://schemas.microsoft.com/office/drawing/2014/main" val="1282088465"/>
                  </a:ext>
                </a:extLst>
              </a:tr>
              <a:tr h="449257">
                <a:tc>
                  <a:txBody>
                    <a:bodyPr/>
                    <a:lstStyle/>
                    <a:p>
                      <a:pPr algn="ctr"/>
                      <a:r>
                        <a:rPr lang="en-US" altLang="zh-CN" sz="1700"/>
                        <a:t>UART</a:t>
                      </a:r>
                      <a:endParaRPr lang="zh-CN" altLang="en-US" sz="1700"/>
                    </a:p>
                  </a:txBody>
                  <a:tcPr marL="102057" marR="102057" marT="51028" marB="51028" anchor="ctr"/>
                </a:tc>
                <a:tc>
                  <a:txBody>
                    <a:bodyPr/>
                    <a:lstStyle/>
                    <a:p>
                      <a:pPr algn="ctr"/>
                      <a:r>
                        <a:rPr lang="en-US" altLang="zh-CN" sz="1700"/>
                        <a:t>TX</a:t>
                      </a:r>
                      <a:r>
                        <a:rPr lang="zh-CN" altLang="en-US" sz="1700"/>
                        <a:t>、</a:t>
                      </a:r>
                      <a:r>
                        <a:rPr lang="en-US" altLang="zh-CN" sz="1700"/>
                        <a:t>RX</a:t>
                      </a:r>
                      <a:endParaRPr lang="zh-CN" altLang="en-US" sz="1700"/>
                    </a:p>
                  </a:txBody>
                  <a:tcPr marL="102057" marR="102057" marT="51028" marB="51028" anchor="ctr"/>
                </a:tc>
                <a:tc>
                  <a:txBody>
                    <a:bodyPr/>
                    <a:lstStyle/>
                    <a:p>
                      <a:pPr algn="ctr"/>
                      <a:r>
                        <a:rPr lang="zh-CN" altLang="en-US" sz="1700"/>
                        <a:t>全双工</a:t>
                      </a:r>
                    </a:p>
                  </a:txBody>
                  <a:tcPr marL="102057" marR="102057" marT="51028" marB="51028" anchor="ctr"/>
                </a:tc>
                <a:tc>
                  <a:txBody>
                    <a:bodyPr/>
                    <a:lstStyle/>
                    <a:p>
                      <a:pPr algn="ctr"/>
                      <a:r>
                        <a:rPr lang="zh-CN" altLang="en-US" sz="1700"/>
                        <a:t>异步</a:t>
                      </a:r>
                    </a:p>
                  </a:txBody>
                  <a:tcPr marL="102057" marR="102057" marT="51028" marB="51028" anchor="ctr"/>
                </a:tc>
                <a:tc>
                  <a:txBody>
                    <a:bodyPr/>
                    <a:lstStyle/>
                    <a:p>
                      <a:pPr algn="ctr"/>
                      <a:r>
                        <a:rPr lang="zh-CN" altLang="en-US" sz="1700"/>
                        <a:t>单端</a:t>
                      </a:r>
                    </a:p>
                  </a:txBody>
                  <a:tcPr marL="102057" marR="102057" marT="51028" marB="51028" anchor="ctr"/>
                </a:tc>
                <a:tc>
                  <a:txBody>
                    <a:bodyPr/>
                    <a:lstStyle/>
                    <a:p>
                      <a:pPr algn="ctr"/>
                      <a:r>
                        <a:rPr lang="zh-CN" altLang="en-US" sz="1700"/>
                        <a:t>点对点</a:t>
                      </a:r>
                    </a:p>
                  </a:txBody>
                  <a:tcPr marL="102057" marR="102057" marT="51028" marB="51028" anchor="ctr"/>
                </a:tc>
                <a:tc>
                  <a:txBody>
                    <a:bodyPr/>
                    <a:lstStyle/>
                    <a:p>
                      <a:pPr algn="ctr"/>
                      <a:r>
                        <a:rPr lang="zh-CN" altLang="en-US" sz="1700"/>
                        <a:t>两个设备互相通信</a:t>
                      </a:r>
                    </a:p>
                  </a:txBody>
                  <a:tcPr marL="102057" marR="102057" marT="51028" marB="51028" anchor="ctr"/>
                </a:tc>
                <a:extLst>
                  <a:ext uri="{0D108BD9-81ED-4DB2-BD59-A6C34878D82A}">
                    <a16:rowId xmlns:a16="http://schemas.microsoft.com/office/drawing/2014/main" val="2392432748"/>
                  </a:ext>
                </a:extLst>
              </a:tr>
              <a:tr h="437013">
                <a:tc>
                  <a:txBody>
                    <a:bodyPr/>
                    <a:lstStyle/>
                    <a:p>
                      <a:pPr algn="ctr"/>
                      <a:r>
                        <a:rPr lang="en-US" altLang="zh-CN" sz="1700"/>
                        <a:t>I2C</a:t>
                      </a:r>
                      <a:endParaRPr lang="zh-CN" altLang="en-US" sz="1700"/>
                    </a:p>
                  </a:txBody>
                  <a:tcPr marL="102057" marR="102057" marT="51028" marB="51028" anchor="ctr"/>
                </a:tc>
                <a:tc>
                  <a:txBody>
                    <a:bodyPr/>
                    <a:lstStyle/>
                    <a:p>
                      <a:pPr algn="ctr"/>
                      <a:r>
                        <a:rPr lang="en-US" altLang="zh-CN" sz="1700"/>
                        <a:t>SCL</a:t>
                      </a:r>
                      <a:r>
                        <a:rPr lang="zh-CN" altLang="en-US" sz="1700"/>
                        <a:t>、</a:t>
                      </a:r>
                      <a:r>
                        <a:rPr lang="en-US" altLang="zh-CN" sz="1700"/>
                        <a:t>SDA</a:t>
                      </a:r>
                      <a:endParaRPr lang="zh-CN" altLang="en-US" sz="1700"/>
                    </a:p>
                  </a:txBody>
                  <a:tcPr marL="102057" marR="102057" marT="51028" marB="5102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a:t>半双工</a:t>
                      </a:r>
                    </a:p>
                  </a:txBody>
                  <a:tcPr marL="102057" marR="102057" marT="51028" marB="5102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a:t>同步</a:t>
                      </a:r>
                    </a:p>
                  </a:txBody>
                  <a:tcPr marL="102057" marR="102057" marT="51028" marB="5102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a:t>单端</a:t>
                      </a:r>
                    </a:p>
                  </a:txBody>
                  <a:tcPr marL="102057" marR="102057" marT="51028" marB="5102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a:t>多设备</a:t>
                      </a:r>
                    </a:p>
                  </a:txBody>
                  <a:tcPr marL="102057" marR="102057" marT="51028" marB="5102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a:t>一个主控外挂多个模块</a:t>
                      </a:r>
                    </a:p>
                  </a:txBody>
                  <a:tcPr marL="102057" marR="102057" marT="51028" marB="51028" anchor="ctr"/>
                </a:tc>
                <a:extLst>
                  <a:ext uri="{0D108BD9-81ED-4DB2-BD59-A6C34878D82A}">
                    <a16:rowId xmlns:a16="http://schemas.microsoft.com/office/drawing/2014/main" val="625492250"/>
                  </a:ext>
                </a:extLst>
              </a:tr>
              <a:tr h="437013">
                <a:tc>
                  <a:txBody>
                    <a:bodyPr/>
                    <a:lstStyle/>
                    <a:p>
                      <a:pPr algn="ctr"/>
                      <a:r>
                        <a:rPr lang="en-US" altLang="zh-CN" sz="1700"/>
                        <a:t>SPI</a:t>
                      </a:r>
                      <a:endParaRPr lang="zh-CN" altLang="en-US" sz="1700"/>
                    </a:p>
                  </a:txBody>
                  <a:tcPr marL="102057" marR="102057" marT="51028" marB="51028" anchor="ctr"/>
                </a:tc>
                <a:tc>
                  <a:txBody>
                    <a:bodyPr/>
                    <a:lstStyle/>
                    <a:p>
                      <a:pPr algn="ctr"/>
                      <a:r>
                        <a:rPr lang="en-US" altLang="zh-CN" sz="1700"/>
                        <a:t>SCK</a:t>
                      </a:r>
                      <a:r>
                        <a:rPr lang="zh-CN" altLang="en-US" sz="1700"/>
                        <a:t>、</a:t>
                      </a:r>
                      <a:r>
                        <a:rPr lang="en-US" altLang="zh-CN" sz="1700"/>
                        <a:t>MOSI</a:t>
                      </a:r>
                      <a:r>
                        <a:rPr lang="zh-CN" altLang="en-US" sz="1700"/>
                        <a:t>、</a:t>
                      </a:r>
                      <a:r>
                        <a:rPr lang="en-US" altLang="zh-CN" sz="1700"/>
                        <a:t>MISO</a:t>
                      </a:r>
                      <a:r>
                        <a:rPr lang="zh-CN" altLang="en-US" sz="1700"/>
                        <a:t>、</a:t>
                      </a:r>
                      <a:r>
                        <a:rPr lang="en-US" altLang="zh-CN" sz="1700"/>
                        <a:t>SS</a:t>
                      </a:r>
                      <a:endParaRPr lang="zh-CN" altLang="en-US" sz="1700"/>
                    </a:p>
                  </a:txBody>
                  <a:tcPr marL="102057" marR="102057" marT="51028" marB="51028" anchor="ctr"/>
                </a:tc>
                <a:tc>
                  <a:txBody>
                    <a:bodyPr/>
                    <a:lstStyle/>
                    <a:p>
                      <a:pPr algn="ctr"/>
                      <a:r>
                        <a:rPr lang="zh-CN" altLang="en-US" sz="1700"/>
                        <a:t>全双工</a:t>
                      </a:r>
                    </a:p>
                  </a:txBody>
                  <a:tcPr marL="102057" marR="102057" marT="51028" marB="51028" anchor="ctr"/>
                </a:tc>
                <a:tc>
                  <a:txBody>
                    <a:bodyPr/>
                    <a:lstStyle/>
                    <a:p>
                      <a:pPr algn="ctr"/>
                      <a:r>
                        <a:rPr lang="zh-CN" altLang="en-US" sz="1700"/>
                        <a:t>同步</a:t>
                      </a:r>
                    </a:p>
                  </a:txBody>
                  <a:tcPr marL="102057" marR="102057" marT="51028" marB="51028" anchor="ctr"/>
                </a:tc>
                <a:tc>
                  <a:txBody>
                    <a:bodyPr/>
                    <a:lstStyle/>
                    <a:p>
                      <a:pPr algn="ctr"/>
                      <a:r>
                        <a:rPr lang="zh-CN" altLang="en-US" sz="1700"/>
                        <a:t>单端</a:t>
                      </a:r>
                    </a:p>
                  </a:txBody>
                  <a:tcPr marL="102057" marR="102057" marT="51028" marB="5102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a:t>多设备</a:t>
                      </a:r>
                    </a:p>
                  </a:txBody>
                  <a:tcPr marL="102057" marR="102057" marT="51028" marB="5102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a:t>一个主控外挂多个模块（高速）</a:t>
                      </a:r>
                    </a:p>
                  </a:txBody>
                  <a:tcPr marL="102057" marR="102057" marT="51028" marB="51028" anchor="ctr"/>
                </a:tc>
                <a:extLst>
                  <a:ext uri="{0D108BD9-81ED-4DB2-BD59-A6C34878D82A}">
                    <a16:rowId xmlns:a16="http://schemas.microsoft.com/office/drawing/2014/main" val="222964627"/>
                  </a:ext>
                </a:extLst>
              </a:tr>
              <a:tr h="437013">
                <a:tc>
                  <a:txBody>
                    <a:bodyPr/>
                    <a:lstStyle/>
                    <a:p>
                      <a:pPr algn="ctr"/>
                      <a:r>
                        <a:rPr lang="en-US" altLang="zh-CN" sz="1700"/>
                        <a:t>CAN</a:t>
                      </a:r>
                      <a:endParaRPr lang="zh-CN" altLang="en-US" sz="1700"/>
                    </a:p>
                  </a:txBody>
                  <a:tcPr marL="102057" marR="102057" marT="51028" marB="51028" anchor="ctr"/>
                </a:tc>
                <a:tc>
                  <a:txBody>
                    <a:bodyPr/>
                    <a:lstStyle/>
                    <a:p>
                      <a:pPr algn="ctr"/>
                      <a:r>
                        <a:rPr lang="en-US" altLang="zh-CN" sz="1700"/>
                        <a:t>CAN_H</a:t>
                      </a:r>
                      <a:r>
                        <a:rPr lang="zh-CN" altLang="en-US" sz="1700"/>
                        <a:t>、</a:t>
                      </a:r>
                      <a:r>
                        <a:rPr lang="en-US" altLang="zh-CN" sz="1700"/>
                        <a:t>CAN_L</a:t>
                      </a:r>
                      <a:endParaRPr lang="zh-CN" altLang="en-US" sz="1700"/>
                    </a:p>
                  </a:txBody>
                  <a:tcPr marL="102057" marR="102057" marT="51028" marB="51028" anchor="ctr"/>
                </a:tc>
                <a:tc>
                  <a:txBody>
                    <a:bodyPr/>
                    <a:lstStyle/>
                    <a:p>
                      <a:pPr algn="ctr"/>
                      <a:r>
                        <a:rPr lang="zh-CN" altLang="en-US" sz="1700"/>
                        <a:t>半双工</a:t>
                      </a:r>
                    </a:p>
                  </a:txBody>
                  <a:tcPr marL="102057" marR="102057" marT="51028" marB="51028" anchor="ctr"/>
                </a:tc>
                <a:tc>
                  <a:txBody>
                    <a:bodyPr/>
                    <a:lstStyle/>
                    <a:p>
                      <a:pPr algn="ctr"/>
                      <a:r>
                        <a:rPr lang="zh-CN" altLang="en-US" sz="1700"/>
                        <a:t>异步</a:t>
                      </a:r>
                    </a:p>
                  </a:txBody>
                  <a:tcPr marL="102057" marR="102057" marT="51028" marB="51028" anchor="ctr"/>
                </a:tc>
                <a:tc>
                  <a:txBody>
                    <a:bodyPr/>
                    <a:lstStyle/>
                    <a:p>
                      <a:pPr algn="ctr"/>
                      <a:r>
                        <a:rPr lang="zh-CN" altLang="en-US" sz="1700"/>
                        <a:t>差分</a:t>
                      </a:r>
                    </a:p>
                  </a:txBody>
                  <a:tcPr marL="102057" marR="102057" marT="51028" marB="5102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a:t>多设备</a:t>
                      </a:r>
                    </a:p>
                  </a:txBody>
                  <a:tcPr marL="102057" marR="102057" marT="51028" marB="5102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700"/>
                        <a:t>多个主控互相通信</a:t>
                      </a:r>
                    </a:p>
                  </a:txBody>
                  <a:tcPr marL="102057" marR="102057" marT="51028" marB="51028" anchor="ctr"/>
                </a:tc>
                <a:extLst>
                  <a:ext uri="{0D108BD9-81ED-4DB2-BD59-A6C34878D82A}">
                    <a16:rowId xmlns:a16="http://schemas.microsoft.com/office/drawing/2014/main" val="1325862959"/>
                  </a:ext>
                </a:extLst>
              </a:tr>
            </a:tbl>
          </a:graphicData>
        </a:graphic>
      </p:graphicFrame>
    </p:spTree>
    <p:extLst>
      <p:ext uri="{BB962C8B-B14F-4D97-AF65-F5344CB8AC3E}">
        <p14:creationId xmlns:p14="http://schemas.microsoft.com/office/powerpoint/2010/main" val="42382377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标准格式和扩展格式的优先级</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93171DE6-EAFD-8533-F9FF-E908001E0CD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4</a:t>
            </a:r>
          </a:p>
        </p:txBody>
      </p:sp>
      <p:pic>
        <p:nvPicPr>
          <p:cNvPr id="5" name="图片 4">
            <a:extLst>
              <a:ext uri="{FF2B5EF4-FFF2-40B4-BE49-F238E27FC236}">
                <a16:creationId xmlns:a16="http://schemas.microsoft.com/office/drawing/2014/main" id="{BB721E57-44CD-163F-16C0-FAA7C27EDB81}"/>
              </a:ext>
            </a:extLst>
          </p:cNvPr>
          <p:cNvPicPr>
            <a:picLocks noChangeAspect="1"/>
          </p:cNvPicPr>
          <p:nvPr/>
        </p:nvPicPr>
        <p:blipFill>
          <a:blip r:embed="rId3"/>
          <a:stretch>
            <a:fillRect/>
          </a:stretch>
        </p:blipFill>
        <p:spPr>
          <a:xfrm>
            <a:off x="2496000" y="2155692"/>
            <a:ext cx="7200000" cy="3996269"/>
          </a:xfrm>
          <a:prstGeom prst="rect">
            <a:avLst/>
          </a:prstGeom>
        </p:spPr>
      </p:pic>
      <p:sp>
        <p:nvSpPr>
          <p:cNvPr id="7" name="文本框 6">
            <a:extLst>
              <a:ext uri="{FF2B5EF4-FFF2-40B4-BE49-F238E27FC236}">
                <a16:creationId xmlns:a16="http://schemas.microsoft.com/office/drawing/2014/main" id="{A7052F88-F23A-1EE3-2BCF-1F3EE44837B9}"/>
              </a:ext>
            </a:extLst>
          </p:cNvPr>
          <p:cNvSpPr txBox="1"/>
          <p:nvPr/>
        </p:nvSpPr>
        <p:spPr>
          <a:xfrm>
            <a:off x="696000" y="1219541"/>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标准格式的优先级高于扩展格式（</a:t>
            </a:r>
            <a:r>
              <a:rPr lang="en-US" altLang="zh-CN" sz="2400">
                <a:latin typeface="+mn-ea"/>
              </a:rPr>
              <a:t>SRR</a:t>
            </a:r>
            <a:r>
              <a:rPr lang="zh-CN" altLang="en-US" sz="2400">
                <a:latin typeface="+mn-ea"/>
              </a:rPr>
              <a:t>必须始终为</a:t>
            </a:r>
            <a:r>
              <a:rPr lang="en-US" altLang="zh-CN" sz="2400">
                <a:latin typeface="+mn-ea"/>
              </a:rPr>
              <a:t>1</a:t>
            </a:r>
            <a:r>
              <a:rPr lang="zh-CN" altLang="en-US" sz="2400">
                <a:latin typeface="+mn-ea"/>
              </a:rPr>
              <a:t>，以保证此要求）</a:t>
            </a:r>
            <a:endParaRPr lang="en-US" altLang="zh-CN" sz="2400">
              <a:latin typeface="+mn-ea"/>
            </a:endParaRPr>
          </a:p>
        </p:txBody>
      </p:sp>
    </p:spTree>
    <p:extLst>
      <p:ext uri="{BB962C8B-B14F-4D97-AF65-F5344CB8AC3E}">
        <p14:creationId xmlns:p14="http://schemas.microsoft.com/office/powerpoint/2010/main" val="2982903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错误共有</a:t>
            </a:r>
            <a:r>
              <a:rPr lang="en-US" altLang="zh-CN" sz="2400">
                <a:latin typeface="+mn-ea"/>
              </a:rPr>
              <a:t>5</a:t>
            </a:r>
            <a:r>
              <a:rPr lang="zh-CN" altLang="en-US" sz="2400">
                <a:latin typeface="+mn-ea"/>
              </a:rPr>
              <a:t>种： 位错误、填充错误、</a:t>
            </a:r>
            <a:r>
              <a:rPr lang="en-US" altLang="zh-CN" sz="2400">
                <a:latin typeface="+mn-ea"/>
              </a:rPr>
              <a:t>CRC</a:t>
            </a:r>
            <a:r>
              <a:rPr lang="zh-CN" altLang="en-US" sz="2400">
                <a:latin typeface="+mn-ea"/>
              </a:rPr>
              <a:t>错误、格式错误、应答错误</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错误类型</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252C727E-5DA9-E4CA-F8B4-247DB7658CF2}"/>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5</a:t>
            </a:r>
          </a:p>
        </p:txBody>
      </p:sp>
      <p:pic>
        <p:nvPicPr>
          <p:cNvPr id="5" name="图片 4">
            <a:extLst>
              <a:ext uri="{FF2B5EF4-FFF2-40B4-BE49-F238E27FC236}">
                <a16:creationId xmlns:a16="http://schemas.microsoft.com/office/drawing/2014/main" id="{587E0084-439B-7E00-F9C5-EC12D55C1DC5}"/>
              </a:ext>
            </a:extLst>
          </p:cNvPr>
          <p:cNvPicPr>
            <a:picLocks noChangeAspect="1"/>
          </p:cNvPicPr>
          <p:nvPr/>
        </p:nvPicPr>
        <p:blipFill>
          <a:blip r:embed="rId3"/>
          <a:stretch>
            <a:fillRect/>
          </a:stretch>
        </p:blipFill>
        <p:spPr>
          <a:xfrm>
            <a:off x="3232325" y="1742300"/>
            <a:ext cx="5727350" cy="4852783"/>
          </a:xfrm>
          <a:prstGeom prst="rect">
            <a:avLst/>
          </a:prstGeom>
        </p:spPr>
      </p:pic>
    </p:spTree>
    <p:extLst>
      <p:ext uri="{BB962C8B-B14F-4D97-AF65-F5344CB8AC3E}">
        <p14:creationId xmlns:p14="http://schemas.microsoft.com/office/powerpoint/2010/main" val="2665158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156966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每个设备内部管理一个</a:t>
            </a:r>
            <a:r>
              <a:rPr lang="en-US" altLang="zh-CN" sz="2400">
                <a:latin typeface="+mn-ea"/>
              </a:rPr>
              <a:t>TEC</a:t>
            </a:r>
            <a:r>
              <a:rPr lang="zh-CN" altLang="en-US" sz="2400">
                <a:latin typeface="+mn-ea"/>
              </a:rPr>
              <a:t>和</a:t>
            </a:r>
            <a:r>
              <a:rPr lang="en-US" altLang="zh-CN" sz="2400">
                <a:latin typeface="+mn-ea"/>
              </a:rPr>
              <a:t>REC</a:t>
            </a:r>
            <a:r>
              <a:rPr lang="zh-CN" altLang="en-US" sz="2400">
                <a:latin typeface="+mn-ea"/>
              </a:rPr>
              <a:t>，根据</a:t>
            </a:r>
            <a:r>
              <a:rPr lang="en-US" altLang="zh-CN" sz="2400">
                <a:latin typeface="+mn-ea"/>
              </a:rPr>
              <a:t>TEC</a:t>
            </a:r>
            <a:r>
              <a:rPr lang="zh-CN" altLang="en-US" sz="2400">
                <a:latin typeface="+mn-ea"/>
              </a:rPr>
              <a:t>和</a:t>
            </a:r>
            <a:r>
              <a:rPr lang="en-US" altLang="zh-CN" sz="2400">
                <a:latin typeface="+mn-ea"/>
              </a:rPr>
              <a:t>REC</a:t>
            </a:r>
            <a:r>
              <a:rPr lang="zh-CN" altLang="en-US" sz="2400">
                <a:latin typeface="+mn-ea"/>
              </a:rPr>
              <a:t>的值确定自己的状态</a:t>
            </a:r>
            <a:endParaRPr lang="en-US" altLang="zh-CN" sz="2400">
              <a:latin typeface="+mn-ea"/>
            </a:endParaRPr>
          </a:p>
          <a:p>
            <a:pPr marL="342900" indent="-342900">
              <a:buFont typeface="Arial" panose="020B0604020202020204" pitchFamily="34" charset="0"/>
              <a:buChar char="•"/>
            </a:pPr>
            <a:r>
              <a:rPr lang="zh-CN" altLang="en-US" sz="2400">
                <a:latin typeface="+mn-ea"/>
              </a:rPr>
              <a:t>主动错误状态的设备正常参与通信并在检测到错误时发出主动错误标志</a:t>
            </a:r>
            <a:endParaRPr lang="en-US" altLang="zh-CN" sz="2400">
              <a:latin typeface="+mn-ea"/>
            </a:endParaRPr>
          </a:p>
          <a:p>
            <a:pPr marL="342900" indent="-342900">
              <a:buFont typeface="Arial" panose="020B0604020202020204" pitchFamily="34" charset="0"/>
              <a:buChar char="•"/>
            </a:pPr>
            <a:r>
              <a:rPr lang="zh-CN" altLang="en-US" sz="2400">
                <a:latin typeface="+mn-ea"/>
              </a:rPr>
              <a:t>被动错误状态的设备正常参与通信但检测到错误时只能发出被动错误标志</a:t>
            </a:r>
            <a:endParaRPr lang="en-US" altLang="zh-CN" sz="2400">
              <a:latin typeface="+mn-ea"/>
            </a:endParaRPr>
          </a:p>
          <a:p>
            <a:pPr marL="342900" indent="-342900">
              <a:buFont typeface="Arial" panose="020B0604020202020204" pitchFamily="34" charset="0"/>
              <a:buChar char="•"/>
            </a:pPr>
            <a:r>
              <a:rPr lang="zh-CN" altLang="en-US" sz="2400">
                <a:latin typeface="+mn-ea"/>
              </a:rPr>
              <a:t>总线关闭状态的设备不能参与通信</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错误状态</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252C727E-5DA9-E4CA-F8B4-247DB7658CF2}"/>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5</a:t>
            </a:r>
          </a:p>
        </p:txBody>
      </p:sp>
      <p:pic>
        <p:nvPicPr>
          <p:cNvPr id="5" name="图片 4">
            <a:extLst>
              <a:ext uri="{FF2B5EF4-FFF2-40B4-BE49-F238E27FC236}">
                <a16:creationId xmlns:a16="http://schemas.microsoft.com/office/drawing/2014/main" id="{421DDF4D-0D0D-CB9A-6B37-0BDDC51D8D3C}"/>
              </a:ext>
            </a:extLst>
          </p:cNvPr>
          <p:cNvPicPr>
            <a:picLocks noChangeAspect="1"/>
          </p:cNvPicPr>
          <p:nvPr/>
        </p:nvPicPr>
        <p:blipFill>
          <a:blip r:embed="rId3"/>
          <a:stretch>
            <a:fillRect/>
          </a:stretch>
        </p:blipFill>
        <p:spPr>
          <a:xfrm>
            <a:off x="3694051" y="2882267"/>
            <a:ext cx="4803897" cy="3707015"/>
          </a:xfrm>
          <a:prstGeom prst="rect">
            <a:avLst/>
          </a:prstGeom>
        </p:spPr>
      </p:pic>
    </p:spTree>
    <p:extLst>
      <p:ext uri="{BB962C8B-B14F-4D97-AF65-F5344CB8AC3E}">
        <p14:creationId xmlns:p14="http://schemas.microsoft.com/office/powerpoint/2010/main" val="42782731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错误计数器</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2" name="文本框 1">
            <a:extLst>
              <a:ext uri="{FF2B5EF4-FFF2-40B4-BE49-F238E27FC236}">
                <a16:creationId xmlns:a16="http://schemas.microsoft.com/office/drawing/2014/main" id="{252C727E-5DA9-E4CA-F8B4-247DB7658CF2}"/>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5</a:t>
            </a:r>
          </a:p>
        </p:txBody>
      </p:sp>
      <p:pic>
        <p:nvPicPr>
          <p:cNvPr id="5" name="图片 4">
            <a:extLst>
              <a:ext uri="{FF2B5EF4-FFF2-40B4-BE49-F238E27FC236}">
                <a16:creationId xmlns:a16="http://schemas.microsoft.com/office/drawing/2014/main" id="{CBBB76E4-E100-75FF-30D6-DCCDBD626CDF}"/>
              </a:ext>
            </a:extLst>
          </p:cNvPr>
          <p:cNvPicPr>
            <a:picLocks noChangeAspect="1"/>
          </p:cNvPicPr>
          <p:nvPr/>
        </p:nvPicPr>
        <p:blipFill>
          <a:blip r:embed="rId3"/>
          <a:stretch>
            <a:fillRect/>
          </a:stretch>
        </p:blipFill>
        <p:spPr>
          <a:xfrm>
            <a:off x="3435130" y="1192575"/>
            <a:ext cx="5321740" cy="5407008"/>
          </a:xfrm>
          <a:prstGeom prst="rect">
            <a:avLst/>
          </a:prstGeom>
        </p:spPr>
      </p:pic>
    </p:spTree>
    <p:extLst>
      <p:ext uri="{BB962C8B-B14F-4D97-AF65-F5344CB8AC3E}">
        <p14:creationId xmlns:p14="http://schemas.microsoft.com/office/powerpoint/2010/main" val="1080291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1938992"/>
          </a:xfrm>
          <a:prstGeom prst="rect">
            <a:avLst/>
          </a:prstGeom>
          <a:noFill/>
        </p:spPr>
        <p:txBody>
          <a:bodyPr wrap="square" rtlCol="0">
            <a:spAutoFit/>
          </a:bodyPr>
          <a:lstStyle/>
          <a:p>
            <a:pPr marL="342900" indent="-342900">
              <a:buFont typeface="Arial" panose="020B0604020202020204" pitchFamily="34" charset="0"/>
              <a:buChar char="•"/>
            </a:pPr>
            <a:r>
              <a:rPr lang="zh-CN" altLang="en-US" sz="2400">
                <a:latin typeface="+mn-ea"/>
              </a:rPr>
              <a:t>每个设备通过</a:t>
            </a:r>
            <a:r>
              <a:rPr lang="en-US" altLang="zh-CN" sz="2400">
                <a:latin typeface="+mn-ea"/>
              </a:rPr>
              <a:t>CAN</a:t>
            </a:r>
            <a:r>
              <a:rPr lang="zh-CN" altLang="en-US" sz="2400">
                <a:latin typeface="+mn-ea"/>
              </a:rPr>
              <a:t>收发器挂载在</a:t>
            </a:r>
            <a:r>
              <a:rPr lang="en-US" altLang="zh-CN" sz="2400">
                <a:latin typeface="+mn-ea"/>
              </a:rPr>
              <a:t>CAN</a:t>
            </a:r>
            <a:r>
              <a:rPr lang="zh-CN" altLang="en-US" sz="2400">
                <a:latin typeface="+mn-ea"/>
              </a:rPr>
              <a:t>总线网络上</a:t>
            </a:r>
            <a:endParaRPr lang="en-US" altLang="zh-CN" sz="2400">
              <a:latin typeface="+mn-ea"/>
            </a:endParaRPr>
          </a:p>
          <a:p>
            <a:pPr marL="342900" indent="-342900">
              <a:buFont typeface="Arial" panose="020B0604020202020204" pitchFamily="34" charset="0"/>
              <a:buChar char="•"/>
            </a:pPr>
            <a:r>
              <a:rPr lang="en-US" altLang="zh-CN" sz="2400">
                <a:latin typeface="+mn-ea"/>
              </a:rPr>
              <a:t>CAN</a:t>
            </a:r>
            <a:r>
              <a:rPr lang="zh-CN" altLang="en-US" sz="2400">
                <a:latin typeface="+mn-ea"/>
              </a:rPr>
              <a:t>控制器引出的</a:t>
            </a:r>
            <a:r>
              <a:rPr lang="en-US" altLang="zh-CN" sz="2400">
                <a:latin typeface="+mn-ea"/>
              </a:rPr>
              <a:t>TX</a:t>
            </a:r>
            <a:r>
              <a:rPr lang="zh-CN" altLang="en-US" sz="2400">
                <a:latin typeface="+mn-ea"/>
              </a:rPr>
              <a:t>和</a:t>
            </a:r>
            <a:r>
              <a:rPr lang="en-US" altLang="zh-CN" sz="2400">
                <a:latin typeface="+mn-ea"/>
              </a:rPr>
              <a:t>RX</a:t>
            </a:r>
            <a:r>
              <a:rPr lang="zh-CN" altLang="en-US" sz="2400">
                <a:latin typeface="+mn-ea"/>
              </a:rPr>
              <a:t>与</a:t>
            </a:r>
            <a:r>
              <a:rPr lang="en-US" altLang="zh-CN" sz="2400">
                <a:latin typeface="+mn-ea"/>
              </a:rPr>
              <a:t>CAN</a:t>
            </a:r>
            <a:r>
              <a:rPr lang="zh-CN" altLang="en-US" sz="2400">
                <a:latin typeface="+mn-ea"/>
              </a:rPr>
              <a:t>收发器相连，</a:t>
            </a:r>
            <a:r>
              <a:rPr lang="en-US" altLang="zh-CN" sz="2400">
                <a:latin typeface="+mn-ea"/>
              </a:rPr>
              <a:t>CAN</a:t>
            </a:r>
            <a:r>
              <a:rPr lang="zh-CN" altLang="en-US" sz="2400">
                <a:latin typeface="+mn-ea"/>
              </a:rPr>
              <a:t>收发器引出的</a:t>
            </a:r>
            <a:r>
              <a:rPr lang="en-US" altLang="zh-CN" sz="2400">
                <a:latin typeface="+mn-ea"/>
              </a:rPr>
              <a:t>CAN_H</a:t>
            </a:r>
            <a:r>
              <a:rPr lang="zh-CN" altLang="en-US" sz="2400">
                <a:latin typeface="+mn-ea"/>
              </a:rPr>
              <a:t>和</a:t>
            </a:r>
            <a:r>
              <a:rPr lang="en-US" altLang="zh-CN" sz="2400">
                <a:latin typeface="+mn-ea"/>
              </a:rPr>
              <a:t>CAN_L</a:t>
            </a:r>
            <a:r>
              <a:rPr lang="zh-CN" altLang="en-US" sz="2400">
                <a:latin typeface="+mn-ea"/>
              </a:rPr>
              <a:t>分别与总线的</a:t>
            </a:r>
            <a:r>
              <a:rPr lang="en-US" altLang="zh-CN" sz="2400">
                <a:latin typeface="+mn-ea"/>
              </a:rPr>
              <a:t>CAN_H</a:t>
            </a:r>
            <a:r>
              <a:rPr lang="zh-CN" altLang="en-US" sz="2400">
                <a:latin typeface="+mn-ea"/>
              </a:rPr>
              <a:t>和</a:t>
            </a:r>
            <a:r>
              <a:rPr lang="en-US" altLang="zh-CN" sz="2400">
                <a:latin typeface="+mn-ea"/>
              </a:rPr>
              <a:t>CAN_L</a:t>
            </a:r>
            <a:r>
              <a:rPr lang="zh-CN" altLang="en-US" sz="2400">
                <a:latin typeface="+mn-ea"/>
              </a:rPr>
              <a:t>相连</a:t>
            </a:r>
            <a:endParaRPr lang="en-US" altLang="zh-CN" sz="2400">
              <a:latin typeface="+mn-ea"/>
            </a:endParaRPr>
          </a:p>
          <a:p>
            <a:pPr marL="342900" indent="-342900">
              <a:buFont typeface="Arial" panose="020B0604020202020204" pitchFamily="34" charset="0"/>
              <a:buChar char="•"/>
            </a:pPr>
            <a:r>
              <a:rPr lang="zh-CN" altLang="en-US" sz="2400">
                <a:latin typeface="+mn-ea"/>
              </a:rPr>
              <a:t>高速</a:t>
            </a:r>
            <a:r>
              <a:rPr lang="en-US" altLang="zh-CN" sz="2400">
                <a:latin typeface="+mn-ea"/>
              </a:rPr>
              <a:t>CAN</a:t>
            </a:r>
            <a:r>
              <a:rPr lang="zh-CN" altLang="en-US" sz="2400">
                <a:latin typeface="+mn-ea"/>
              </a:rPr>
              <a:t>使用闭环网络，</a:t>
            </a:r>
            <a:r>
              <a:rPr lang="en-US" altLang="zh-CN" sz="2400">
                <a:latin typeface="+mn-ea"/>
              </a:rPr>
              <a:t>CAN_H</a:t>
            </a:r>
            <a:r>
              <a:rPr lang="zh-CN" altLang="en-US" sz="2400">
                <a:latin typeface="+mn-ea"/>
              </a:rPr>
              <a:t>和</a:t>
            </a:r>
            <a:r>
              <a:rPr lang="en-US" altLang="zh-CN" sz="2400">
                <a:latin typeface="+mn-ea"/>
              </a:rPr>
              <a:t>CAN_L</a:t>
            </a:r>
            <a:r>
              <a:rPr lang="zh-CN" altLang="en-US" sz="2400">
                <a:latin typeface="+mn-ea"/>
              </a:rPr>
              <a:t>两端添加</a:t>
            </a:r>
            <a:r>
              <a:rPr lang="en-US" altLang="zh-CN" sz="2400">
                <a:latin typeface="+mn-ea"/>
              </a:rPr>
              <a:t>120Ω</a:t>
            </a:r>
            <a:r>
              <a:rPr lang="zh-CN" altLang="en-US" sz="2400">
                <a:latin typeface="+mn-ea"/>
              </a:rPr>
              <a:t>的终端电阻</a:t>
            </a:r>
            <a:endParaRPr lang="en-US" altLang="zh-CN" sz="2400">
              <a:latin typeface="+mn-ea"/>
            </a:endParaRPr>
          </a:p>
          <a:p>
            <a:pPr marL="342900" indent="-342900">
              <a:buFont typeface="Arial" panose="020B0604020202020204" pitchFamily="34" charset="0"/>
              <a:buChar char="•"/>
            </a:pPr>
            <a:r>
              <a:rPr lang="zh-CN" altLang="en-US" sz="2400">
                <a:latin typeface="+mn-ea"/>
              </a:rPr>
              <a:t>低速</a:t>
            </a:r>
            <a:r>
              <a:rPr lang="en-US" altLang="zh-CN" sz="2400">
                <a:latin typeface="+mn-ea"/>
              </a:rPr>
              <a:t>CAN</a:t>
            </a:r>
            <a:r>
              <a:rPr lang="zh-CN" altLang="en-US" sz="2400">
                <a:latin typeface="+mn-ea"/>
              </a:rPr>
              <a:t>使用开环网络，</a:t>
            </a:r>
            <a:r>
              <a:rPr lang="en-US" altLang="zh-CN" sz="2400">
                <a:latin typeface="+mn-ea"/>
              </a:rPr>
              <a:t>CAN_H</a:t>
            </a:r>
            <a:r>
              <a:rPr lang="zh-CN" altLang="en-US" sz="2400">
                <a:latin typeface="+mn-ea"/>
              </a:rPr>
              <a:t>和</a:t>
            </a:r>
            <a:r>
              <a:rPr lang="en-US" altLang="zh-CN" sz="2400">
                <a:latin typeface="+mn-ea"/>
              </a:rPr>
              <a:t>CAN_L</a:t>
            </a:r>
            <a:r>
              <a:rPr lang="zh-CN" altLang="en-US" sz="2400">
                <a:latin typeface="+mn-ea"/>
              </a:rPr>
              <a:t>其中一端添加</a:t>
            </a:r>
            <a:r>
              <a:rPr lang="en-US" altLang="zh-CN" sz="2400">
                <a:latin typeface="+mn-ea"/>
              </a:rPr>
              <a:t>2.2kΩ</a:t>
            </a:r>
            <a:r>
              <a:rPr lang="zh-CN" altLang="en-US" sz="2400">
                <a:latin typeface="+mn-ea"/>
              </a:rPr>
              <a:t>的终端电阻</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en-US" altLang="zh-CN" sz="2800"/>
              <a:t>CAN</a:t>
            </a:r>
            <a:r>
              <a:rPr lang="zh-CN" altLang="en-US" sz="2800"/>
              <a:t>硬件电路</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pic>
        <p:nvPicPr>
          <p:cNvPr id="3" name="图片 2">
            <a:extLst>
              <a:ext uri="{FF2B5EF4-FFF2-40B4-BE49-F238E27FC236}">
                <a16:creationId xmlns:a16="http://schemas.microsoft.com/office/drawing/2014/main" id="{DC464D69-EDA7-00BE-49B6-D43BE67D0188}"/>
              </a:ext>
            </a:extLst>
          </p:cNvPr>
          <p:cNvPicPr>
            <a:picLocks noChangeAspect="1"/>
          </p:cNvPicPr>
          <p:nvPr/>
        </p:nvPicPr>
        <p:blipFill rotWithShape="1">
          <a:blip r:embed="rId3">
            <a:extLst>
              <a:ext uri="{28A0092B-C50C-407E-A947-70E740481C1C}">
                <a14:useLocalDpi xmlns:a14="http://schemas.microsoft.com/office/drawing/2010/main" val="0"/>
              </a:ext>
            </a:extLst>
          </a:blip>
          <a:srcRect b="4686"/>
          <a:stretch/>
        </p:blipFill>
        <p:spPr>
          <a:xfrm>
            <a:off x="814738" y="3370127"/>
            <a:ext cx="5397736" cy="2984500"/>
          </a:xfrm>
          <a:prstGeom prst="rect">
            <a:avLst/>
          </a:prstGeom>
        </p:spPr>
      </p:pic>
      <p:pic>
        <p:nvPicPr>
          <p:cNvPr id="7" name="图片 6">
            <a:extLst>
              <a:ext uri="{FF2B5EF4-FFF2-40B4-BE49-F238E27FC236}">
                <a16:creationId xmlns:a16="http://schemas.microsoft.com/office/drawing/2014/main" id="{F4216053-1728-8C3A-52F3-FABD160A076C}"/>
              </a:ext>
            </a:extLst>
          </p:cNvPr>
          <p:cNvPicPr>
            <a:picLocks noChangeAspect="1"/>
          </p:cNvPicPr>
          <p:nvPr/>
        </p:nvPicPr>
        <p:blipFill rotWithShape="1">
          <a:blip r:embed="rId4">
            <a:extLst>
              <a:ext uri="{28A0092B-C50C-407E-A947-70E740481C1C}">
                <a14:useLocalDpi xmlns:a14="http://schemas.microsoft.com/office/drawing/2010/main" val="0"/>
              </a:ext>
            </a:extLst>
          </a:blip>
          <a:srcRect b="4686"/>
          <a:stretch/>
        </p:blipFill>
        <p:spPr>
          <a:xfrm>
            <a:off x="6496120" y="3370127"/>
            <a:ext cx="4642236" cy="2984500"/>
          </a:xfrm>
          <a:prstGeom prst="rect">
            <a:avLst/>
          </a:prstGeom>
        </p:spPr>
      </p:pic>
      <p:sp>
        <p:nvSpPr>
          <p:cNvPr id="9" name="文本框 8">
            <a:extLst>
              <a:ext uri="{FF2B5EF4-FFF2-40B4-BE49-F238E27FC236}">
                <a16:creationId xmlns:a16="http://schemas.microsoft.com/office/drawing/2014/main" id="{34CC9CD0-8E29-D50C-08C8-0D33D68F0894}"/>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1</a:t>
            </a:r>
          </a:p>
        </p:txBody>
      </p:sp>
    </p:spTree>
    <p:extLst>
      <p:ext uri="{BB962C8B-B14F-4D97-AF65-F5344CB8AC3E}">
        <p14:creationId xmlns:p14="http://schemas.microsoft.com/office/powerpoint/2010/main" val="1642276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2677656"/>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latin typeface="+mn-ea"/>
              </a:rPr>
              <a:t>CAN</a:t>
            </a:r>
            <a:r>
              <a:rPr lang="zh-CN" altLang="en-US" sz="2400">
                <a:latin typeface="+mn-ea"/>
              </a:rPr>
              <a:t>总线采用差分信号，即两线电压差（</a:t>
            </a:r>
            <a:r>
              <a:rPr lang="en-US" altLang="zh-CN" sz="2400">
                <a:latin typeface="+mn-ea"/>
              </a:rPr>
              <a:t>V</a:t>
            </a:r>
            <a:r>
              <a:rPr lang="en-US" altLang="zh-CN" sz="2400" baseline="-25000">
                <a:latin typeface="+mn-ea"/>
              </a:rPr>
              <a:t>CAN_H</a:t>
            </a:r>
            <a:r>
              <a:rPr lang="en-US" altLang="zh-CN" sz="2400">
                <a:latin typeface="+mn-ea"/>
              </a:rPr>
              <a:t>-V</a:t>
            </a:r>
            <a:r>
              <a:rPr lang="en-US" altLang="zh-CN" sz="2400" baseline="-25000">
                <a:latin typeface="+mn-ea"/>
              </a:rPr>
              <a:t>CAN_L</a:t>
            </a:r>
            <a:r>
              <a:rPr lang="zh-CN" altLang="en-US" sz="2400">
                <a:latin typeface="+mn-ea"/>
              </a:rPr>
              <a:t>）传输数据位</a:t>
            </a:r>
            <a:endParaRPr lang="en-US" altLang="zh-CN" sz="2400">
              <a:latin typeface="+mn-ea"/>
            </a:endParaRPr>
          </a:p>
          <a:p>
            <a:pPr marL="342900" indent="-342900">
              <a:buFont typeface="Arial" panose="020B0604020202020204" pitchFamily="34" charset="0"/>
              <a:buChar char="•"/>
            </a:pPr>
            <a:r>
              <a:rPr lang="zh-CN" altLang="en-US" sz="2400">
                <a:latin typeface="+mn-ea"/>
              </a:rPr>
              <a:t>高速</a:t>
            </a:r>
            <a:r>
              <a:rPr lang="en-US" altLang="zh-CN" sz="2400">
                <a:latin typeface="+mn-ea"/>
              </a:rPr>
              <a:t>CAN</a:t>
            </a:r>
            <a:r>
              <a:rPr lang="zh-CN" altLang="en-US" sz="2400">
                <a:latin typeface="+mn-ea"/>
              </a:rPr>
              <a:t>规定：</a:t>
            </a:r>
            <a:endParaRPr lang="en-US" altLang="zh-CN" sz="2400">
              <a:latin typeface="+mn-ea"/>
            </a:endParaRPr>
          </a:p>
          <a:p>
            <a:r>
              <a:rPr lang="en-US" altLang="zh-CN" sz="2400">
                <a:latin typeface="+mn-ea"/>
              </a:rPr>
              <a:t>	</a:t>
            </a:r>
            <a:r>
              <a:rPr lang="zh-CN" altLang="en-US" sz="2400">
                <a:latin typeface="+mn-ea"/>
              </a:rPr>
              <a:t>电压差为</a:t>
            </a:r>
            <a:r>
              <a:rPr lang="en-US" altLang="zh-CN" sz="2400">
                <a:latin typeface="+mn-ea"/>
              </a:rPr>
              <a:t>0V</a:t>
            </a:r>
            <a:r>
              <a:rPr lang="zh-CN" altLang="en-US" sz="2400">
                <a:latin typeface="+mn-ea"/>
              </a:rPr>
              <a:t>时表示逻辑</a:t>
            </a:r>
            <a:r>
              <a:rPr lang="en-US" altLang="zh-CN" sz="2400">
                <a:latin typeface="+mn-ea"/>
              </a:rPr>
              <a:t>1</a:t>
            </a:r>
            <a:r>
              <a:rPr lang="zh-CN" altLang="en-US" sz="2400">
                <a:latin typeface="+mn-ea"/>
              </a:rPr>
              <a:t>（隐性电平）</a:t>
            </a:r>
            <a:endParaRPr lang="en-US" altLang="zh-CN" sz="2400">
              <a:latin typeface="+mn-ea"/>
            </a:endParaRPr>
          </a:p>
          <a:p>
            <a:pPr lvl="1"/>
            <a:r>
              <a:rPr lang="en-US" altLang="zh-CN" sz="2400">
                <a:latin typeface="+mn-ea"/>
              </a:rPr>
              <a:t>	</a:t>
            </a:r>
            <a:r>
              <a:rPr lang="zh-CN" altLang="en-US" sz="2400">
                <a:latin typeface="+mn-ea"/>
              </a:rPr>
              <a:t>电压差为</a:t>
            </a:r>
            <a:r>
              <a:rPr lang="en-US" altLang="zh-CN" sz="2400">
                <a:latin typeface="+mn-ea"/>
              </a:rPr>
              <a:t>2V</a:t>
            </a:r>
            <a:r>
              <a:rPr lang="zh-CN" altLang="en-US" sz="2400">
                <a:latin typeface="+mn-ea"/>
              </a:rPr>
              <a:t>时表示逻辑</a:t>
            </a:r>
            <a:r>
              <a:rPr lang="en-US" altLang="zh-CN" sz="2400">
                <a:latin typeface="+mn-ea"/>
              </a:rPr>
              <a:t>0</a:t>
            </a:r>
            <a:r>
              <a:rPr lang="zh-CN" altLang="en-US" sz="2400">
                <a:latin typeface="+mn-ea"/>
              </a:rPr>
              <a:t>（显性电平）</a:t>
            </a:r>
            <a:endParaRPr lang="en-US" altLang="zh-CN" sz="2400">
              <a:latin typeface="+mn-ea"/>
            </a:endParaRPr>
          </a:p>
          <a:p>
            <a:pPr marL="342900" indent="-342900">
              <a:buFont typeface="Arial" panose="020B0604020202020204" pitchFamily="34" charset="0"/>
              <a:buChar char="•"/>
            </a:pPr>
            <a:r>
              <a:rPr lang="zh-CN" altLang="en-US" sz="2400">
                <a:latin typeface="+mn-ea"/>
              </a:rPr>
              <a:t>低速</a:t>
            </a:r>
            <a:r>
              <a:rPr lang="en-US" altLang="zh-CN" sz="2400">
                <a:latin typeface="+mn-ea"/>
              </a:rPr>
              <a:t>CAN</a:t>
            </a:r>
            <a:r>
              <a:rPr lang="zh-CN" altLang="en-US" sz="2400">
                <a:latin typeface="+mn-ea"/>
              </a:rPr>
              <a:t>规定：</a:t>
            </a:r>
            <a:endParaRPr lang="en-US" altLang="zh-CN" sz="2400">
              <a:latin typeface="+mn-ea"/>
            </a:endParaRPr>
          </a:p>
          <a:p>
            <a:r>
              <a:rPr lang="en-US" altLang="zh-CN" sz="2400">
                <a:latin typeface="+mn-ea"/>
              </a:rPr>
              <a:t>	</a:t>
            </a:r>
            <a:r>
              <a:rPr lang="zh-CN" altLang="en-US" sz="2400">
                <a:latin typeface="+mn-ea"/>
              </a:rPr>
              <a:t>电压差为</a:t>
            </a:r>
            <a:r>
              <a:rPr lang="en-US" altLang="zh-CN" sz="2400">
                <a:latin typeface="+mn-ea"/>
              </a:rPr>
              <a:t>-1.5V</a:t>
            </a:r>
            <a:r>
              <a:rPr lang="zh-CN" altLang="en-US" sz="2400">
                <a:latin typeface="+mn-ea"/>
              </a:rPr>
              <a:t>时表示逻辑</a:t>
            </a:r>
            <a:r>
              <a:rPr lang="en-US" altLang="zh-CN" sz="2400">
                <a:latin typeface="+mn-ea"/>
              </a:rPr>
              <a:t>1</a:t>
            </a:r>
            <a:r>
              <a:rPr lang="zh-CN" altLang="en-US" sz="2400">
                <a:latin typeface="+mn-ea"/>
              </a:rPr>
              <a:t>（隐性电平）</a:t>
            </a:r>
            <a:endParaRPr lang="en-US" altLang="zh-CN" sz="2400">
              <a:latin typeface="+mn-ea"/>
            </a:endParaRPr>
          </a:p>
          <a:p>
            <a:r>
              <a:rPr lang="en-US" altLang="zh-CN" sz="2400">
                <a:latin typeface="+mn-ea"/>
              </a:rPr>
              <a:t>	</a:t>
            </a:r>
            <a:r>
              <a:rPr lang="zh-CN" altLang="en-US" sz="2400">
                <a:latin typeface="+mn-ea"/>
              </a:rPr>
              <a:t>电压差为</a:t>
            </a:r>
            <a:r>
              <a:rPr lang="en-US" altLang="zh-CN" sz="2400">
                <a:latin typeface="+mn-ea"/>
              </a:rPr>
              <a:t>3V</a:t>
            </a:r>
            <a:r>
              <a:rPr lang="zh-CN" altLang="en-US" sz="2400">
                <a:latin typeface="+mn-ea"/>
              </a:rPr>
              <a:t>时表示逻辑</a:t>
            </a:r>
            <a:r>
              <a:rPr lang="en-US" altLang="zh-CN" sz="2400">
                <a:latin typeface="+mn-ea"/>
              </a:rPr>
              <a:t>0</a:t>
            </a:r>
            <a:r>
              <a:rPr lang="zh-CN" altLang="en-US" sz="2400">
                <a:latin typeface="+mn-ea"/>
              </a:rPr>
              <a:t>（显性电平）</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en-US" altLang="zh-CN" sz="2800"/>
              <a:t>CAN</a:t>
            </a:r>
            <a:r>
              <a:rPr lang="zh-CN" altLang="en-US" sz="2800"/>
              <a:t>电平标准</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sp>
        <p:nvSpPr>
          <p:cNvPr id="5" name="文本框 4">
            <a:extLst>
              <a:ext uri="{FF2B5EF4-FFF2-40B4-BE49-F238E27FC236}">
                <a16:creationId xmlns:a16="http://schemas.microsoft.com/office/drawing/2014/main" id="{D8F7D48B-AE7D-4651-C747-9319D0E59B1A}"/>
              </a:ext>
            </a:extLst>
          </p:cNvPr>
          <p:cNvSpPr txBox="1"/>
          <p:nvPr/>
        </p:nvSpPr>
        <p:spPr>
          <a:xfrm>
            <a:off x="881168" y="4135837"/>
            <a:ext cx="1448807" cy="369332"/>
          </a:xfrm>
          <a:prstGeom prst="rect">
            <a:avLst/>
          </a:prstGeom>
          <a:noFill/>
        </p:spPr>
        <p:txBody>
          <a:bodyPr wrap="square" rtlCol="0">
            <a:spAutoFit/>
          </a:bodyPr>
          <a:lstStyle/>
          <a:p>
            <a:pPr algn="ctr"/>
            <a:r>
              <a:rPr lang="zh-CN" altLang="en-US">
                <a:latin typeface="+mn-ea"/>
              </a:rPr>
              <a:t>逻辑电平</a:t>
            </a:r>
            <a:endParaRPr lang="en-US" altLang="zh-CN">
              <a:latin typeface="+mn-ea"/>
            </a:endParaRPr>
          </a:p>
        </p:txBody>
      </p:sp>
      <p:grpSp>
        <p:nvGrpSpPr>
          <p:cNvPr id="64" name="组合 63">
            <a:extLst>
              <a:ext uri="{FF2B5EF4-FFF2-40B4-BE49-F238E27FC236}">
                <a16:creationId xmlns:a16="http://schemas.microsoft.com/office/drawing/2014/main" id="{65C65DF9-1805-C3BA-BE71-2F8B2F8580B6}"/>
              </a:ext>
            </a:extLst>
          </p:cNvPr>
          <p:cNvGrpSpPr/>
          <p:nvPr/>
        </p:nvGrpSpPr>
        <p:grpSpPr>
          <a:xfrm>
            <a:off x="2822469" y="4113493"/>
            <a:ext cx="2234370" cy="414019"/>
            <a:chOff x="2358468" y="3167381"/>
            <a:chExt cx="2234370" cy="414019"/>
          </a:xfrm>
        </p:grpSpPr>
        <p:cxnSp>
          <p:nvCxnSpPr>
            <p:cNvPr id="9" name="直接连接符 8">
              <a:extLst>
                <a:ext uri="{FF2B5EF4-FFF2-40B4-BE49-F238E27FC236}">
                  <a16:creationId xmlns:a16="http://schemas.microsoft.com/office/drawing/2014/main" id="{CED6CEED-B77B-B384-E706-EF6D1B1285D2}"/>
                </a:ext>
              </a:extLst>
            </p:cNvPr>
            <p:cNvCxnSpPr>
              <a:cxnSpLocks/>
            </p:cNvCxnSpPr>
            <p:nvPr/>
          </p:nvCxnSpPr>
          <p:spPr>
            <a:xfrm>
              <a:off x="3002280" y="3167381"/>
              <a:ext cx="151467" cy="414019"/>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55C6BFE-F357-8CE8-9A3A-B555FAD6ABCE}"/>
                </a:ext>
              </a:extLst>
            </p:cNvPr>
            <p:cNvCxnSpPr>
              <a:cxnSpLocks/>
            </p:cNvCxnSpPr>
            <p:nvPr/>
          </p:nvCxnSpPr>
          <p:spPr>
            <a:xfrm>
              <a:off x="3153747" y="3581400"/>
              <a:ext cx="643812"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9ECA493D-DD07-A58B-D134-7BD549B417C7}"/>
                </a:ext>
              </a:extLst>
            </p:cNvPr>
            <p:cNvCxnSpPr>
              <a:cxnSpLocks/>
            </p:cNvCxnSpPr>
            <p:nvPr/>
          </p:nvCxnSpPr>
          <p:spPr>
            <a:xfrm flipH="1">
              <a:off x="3797559" y="3167381"/>
              <a:ext cx="151467" cy="414019"/>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8ABEEDB-A3B8-6AC5-3CBC-9D07B9315E8B}"/>
                </a:ext>
              </a:extLst>
            </p:cNvPr>
            <p:cNvCxnSpPr>
              <a:cxnSpLocks/>
            </p:cNvCxnSpPr>
            <p:nvPr/>
          </p:nvCxnSpPr>
          <p:spPr>
            <a:xfrm>
              <a:off x="2358468" y="3167381"/>
              <a:ext cx="643812"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6583878-20C6-7C80-08D3-678113D93645}"/>
                </a:ext>
              </a:extLst>
            </p:cNvPr>
            <p:cNvCxnSpPr>
              <a:cxnSpLocks/>
            </p:cNvCxnSpPr>
            <p:nvPr/>
          </p:nvCxnSpPr>
          <p:spPr>
            <a:xfrm>
              <a:off x="3949026" y="3167381"/>
              <a:ext cx="643812"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5" name="组合 54">
            <a:extLst>
              <a:ext uri="{FF2B5EF4-FFF2-40B4-BE49-F238E27FC236}">
                <a16:creationId xmlns:a16="http://schemas.microsoft.com/office/drawing/2014/main" id="{ADDADFE8-6B65-64B9-CEC2-20E9AC8AF7B8}"/>
              </a:ext>
            </a:extLst>
          </p:cNvPr>
          <p:cNvGrpSpPr/>
          <p:nvPr/>
        </p:nvGrpSpPr>
        <p:grpSpPr>
          <a:xfrm>
            <a:off x="2822469" y="5447469"/>
            <a:ext cx="2234370" cy="414019"/>
            <a:chOff x="2358468" y="5067575"/>
            <a:chExt cx="2234370" cy="414019"/>
          </a:xfrm>
        </p:grpSpPr>
        <p:cxnSp>
          <p:nvCxnSpPr>
            <p:cNvPr id="50" name="直接连接符 49">
              <a:extLst>
                <a:ext uri="{FF2B5EF4-FFF2-40B4-BE49-F238E27FC236}">
                  <a16:creationId xmlns:a16="http://schemas.microsoft.com/office/drawing/2014/main" id="{23CCB925-5173-8F03-6461-70EF3F1413D7}"/>
                </a:ext>
              </a:extLst>
            </p:cNvPr>
            <p:cNvCxnSpPr>
              <a:cxnSpLocks/>
            </p:cNvCxnSpPr>
            <p:nvPr/>
          </p:nvCxnSpPr>
          <p:spPr>
            <a:xfrm>
              <a:off x="3002280" y="5067575"/>
              <a:ext cx="151467" cy="414019"/>
            </a:xfrm>
            <a:prstGeom prst="line">
              <a:avLst/>
            </a:prstGeom>
            <a:ln w="28575"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09CB122-9AAD-A894-3FBC-C3ACF4FCC340}"/>
                </a:ext>
              </a:extLst>
            </p:cNvPr>
            <p:cNvCxnSpPr>
              <a:cxnSpLocks/>
            </p:cNvCxnSpPr>
            <p:nvPr/>
          </p:nvCxnSpPr>
          <p:spPr>
            <a:xfrm>
              <a:off x="3153747" y="5481594"/>
              <a:ext cx="643812" cy="0"/>
            </a:xfrm>
            <a:prstGeom prst="line">
              <a:avLst/>
            </a:prstGeom>
            <a:ln w="28575"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68FA8E84-633B-9DBD-8546-C4679594A0E4}"/>
                </a:ext>
              </a:extLst>
            </p:cNvPr>
            <p:cNvCxnSpPr>
              <a:cxnSpLocks/>
            </p:cNvCxnSpPr>
            <p:nvPr/>
          </p:nvCxnSpPr>
          <p:spPr>
            <a:xfrm flipH="1">
              <a:off x="3797559" y="5067575"/>
              <a:ext cx="151467" cy="414019"/>
            </a:xfrm>
            <a:prstGeom prst="line">
              <a:avLst/>
            </a:prstGeom>
            <a:ln w="28575"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B1E7707-84C6-F569-753B-4A139B511839}"/>
                </a:ext>
              </a:extLst>
            </p:cNvPr>
            <p:cNvCxnSpPr>
              <a:cxnSpLocks/>
            </p:cNvCxnSpPr>
            <p:nvPr/>
          </p:nvCxnSpPr>
          <p:spPr>
            <a:xfrm>
              <a:off x="2358468" y="5067575"/>
              <a:ext cx="643812" cy="0"/>
            </a:xfrm>
            <a:prstGeom prst="line">
              <a:avLst/>
            </a:prstGeom>
            <a:ln w="28575"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A67F265-1F00-87F6-870D-667D09BAA9F6}"/>
                </a:ext>
              </a:extLst>
            </p:cNvPr>
            <p:cNvCxnSpPr>
              <a:cxnSpLocks/>
            </p:cNvCxnSpPr>
            <p:nvPr/>
          </p:nvCxnSpPr>
          <p:spPr>
            <a:xfrm>
              <a:off x="3949026" y="5067575"/>
              <a:ext cx="643812" cy="0"/>
            </a:xfrm>
            <a:prstGeom prst="line">
              <a:avLst/>
            </a:prstGeom>
            <a:ln w="28575" cap="rnd">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56" name="组合 55">
            <a:extLst>
              <a:ext uri="{FF2B5EF4-FFF2-40B4-BE49-F238E27FC236}">
                <a16:creationId xmlns:a16="http://schemas.microsoft.com/office/drawing/2014/main" id="{3C7AB665-12A2-F75D-68D7-23A8CCEC26B3}"/>
              </a:ext>
            </a:extLst>
          </p:cNvPr>
          <p:cNvGrpSpPr/>
          <p:nvPr/>
        </p:nvGrpSpPr>
        <p:grpSpPr>
          <a:xfrm flipV="1">
            <a:off x="2822469" y="5005252"/>
            <a:ext cx="2234370" cy="414019"/>
            <a:chOff x="2358468" y="5067575"/>
            <a:chExt cx="2234370" cy="414019"/>
          </a:xfrm>
        </p:grpSpPr>
        <p:cxnSp>
          <p:nvCxnSpPr>
            <p:cNvPr id="57" name="直接连接符 56">
              <a:extLst>
                <a:ext uri="{FF2B5EF4-FFF2-40B4-BE49-F238E27FC236}">
                  <a16:creationId xmlns:a16="http://schemas.microsoft.com/office/drawing/2014/main" id="{8F77C7FB-B318-4553-FCC2-0280E8E15469}"/>
                </a:ext>
              </a:extLst>
            </p:cNvPr>
            <p:cNvCxnSpPr>
              <a:cxnSpLocks/>
            </p:cNvCxnSpPr>
            <p:nvPr/>
          </p:nvCxnSpPr>
          <p:spPr>
            <a:xfrm>
              <a:off x="3002280" y="5067575"/>
              <a:ext cx="151467" cy="414019"/>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CD314A0-1230-540E-D681-1D0334AD2F73}"/>
                </a:ext>
              </a:extLst>
            </p:cNvPr>
            <p:cNvCxnSpPr>
              <a:cxnSpLocks/>
            </p:cNvCxnSpPr>
            <p:nvPr/>
          </p:nvCxnSpPr>
          <p:spPr>
            <a:xfrm>
              <a:off x="3153747" y="5481594"/>
              <a:ext cx="643812"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F191DB70-D61F-3857-28D7-F31B14F1415E}"/>
                </a:ext>
              </a:extLst>
            </p:cNvPr>
            <p:cNvCxnSpPr>
              <a:cxnSpLocks/>
            </p:cNvCxnSpPr>
            <p:nvPr/>
          </p:nvCxnSpPr>
          <p:spPr>
            <a:xfrm flipH="1">
              <a:off x="3797559" y="5067575"/>
              <a:ext cx="151467" cy="414019"/>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DC7F2D2-C919-3AB6-3076-105CB0BF2DDA}"/>
                </a:ext>
              </a:extLst>
            </p:cNvPr>
            <p:cNvCxnSpPr>
              <a:cxnSpLocks/>
            </p:cNvCxnSpPr>
            <p:nvPr/>
          </p:nvCxnSpPr>
          <p:spPr>
            <a:xfrm>
              <a:off x="2358468" y="5067575"/>
              <a:ext cx="643812"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E9C2AEF-3FB0-BEB6-F94F-93A2117486B9}"/>
                </a:ext>
              </a:extLst>
            </p:cNvPr>
            <p:cNvCxnSpPr>
              <a:cxnSpLocks/>
            </p:cNvCxnSpPr>
            <p:nvPr/>
          </p:nvCxnSpPr>
          <p:spPr>
            <a:xfrm>
              <a:off x="3949026" y="5067575"/>
              <a:ext cx="643812"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2" name="文本框 61">
            <a:extLst>
              <a:ext uri="{FF2B5EF4-FFF2-40B4-BE49-F238E27FC236}">
                <a16:creationId xmlns:a16="http://schemas.microsoft.com/office/drawing/2014/main" id="{86E79AF4-5467-FFC8-FF39-ACA901D5D8C2}"/>
              </a:ext>
            </a:extLst>
          </p:cNvPr>
          <p:cNvSpPr txBox="1"/>
          <p:nvPr/>
        </p:nvSpPr>
        <p:spPr>
          <a:xfrm>
            <a:off x="881168" y="5234605"/>
            <a:ext cx="1448807" cy="369332"/>
          </a:xfrm>
          <a:prstGeom prst="rect">
            <a:avLst/>
          </a:prstGeom>
          <a:noFill/>
        </p:spPr>
        <p:txBody>
          <a:bodyPr wrap="square" rtlCol="0">
            <a:spAutoFit/>
          </a:bodyPr>
          <a:lstStyle/>
          <a:p>
            <a:pPr algn="ctr"/>
            <a:r>
              <a:rPr lang="zh-CN" altLang="en-US">
                <a:latin typeface="+mn-ea"/>
              </a:rPr>
              <a:t>差分电平</a:t>
            </a:r>
            <a:endParaRPr lang="en-US" altLang="zh-CN">
              <a:latin typeface="+mn-ea"/>
            </a:endParaRPr>
          </a:p>
        </p:txBody>
      </p:sp>
      <p:cxnSp>
        <p:nvCxnSpPr>
          <p:cNvPr id="63" name="直接连接符 62">
            <a:extLst>
              <a:ext uri="{FF2B5EF4-FFF2-40B4-BE49-F238E27FC236}">
                <a16:creationId xmlns:a16="http://schemas.microsoft.com/office/drawing/2014/main" id="{ECC33873-89A0-955E-1E3E-B816F1958F2D}"/>
              </a:ext>
            </a:extLst>
          </p:cNvPr>
          <p:cNvCxnSpPr>
            <a:cxnSpLocks/>
          </p:cNvCxnSpPr>
          <p:nvPr/>
        </p:nvCxnSpPr>
        <p:spPr>
          <a:xfrm>
            <a:off x="3542014" y="4015934"/>
            <a:ext cx="0" cy="223200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31DC4F5F-5D90-3A08-0AA4-5AB058ACCBD5}"/>
              </a:ext>
            </a:extLst>
          </p:cNvPr>
          <p:cNvCxnSpPr>
            <a:cxnSpLocks/>
          </p:cNvCxnSpPr>
          <p:nvPr/>
        </p:nvCxnSpPr>
        <p:spPr>
          <a:xfrm>
            <a:off x="4347712" y="4015934"/>
            <a:ext cx="0" cy="223200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5CC05595-C5F9-8D2F-443C-376D23E0FA83}"/>
              </a:ext>
            </a:extLst>
          </p:cNvPr>
          <p:cNvSpPr txBox="1"/>
          <p:nvPr/>
        </p:nvSpPr>
        <p:spPr>
          <a:xfrm>
            <a:off x="2895324" y="4557793"/>
            <a:ext cx="498878" cy="369332"/>
          </a:xfrm>
          <a:prstGeom prst="rect">
            <a:avLst/>
          </a:prstGeom>
          <a:noFill/>
        </p:spPr>
        <p:txBody>
          <a:bodyPr wrap="square" rtlCol="0">
            <a:spAutoFit/>
          </a:bodyPr>
          <a:lstStyle/>
          <a:p>
            <a:pPr algn="ctr"/>
            <a:r>
              <a:rPr lang="en-US" altLang="zh-CN">
                <a:latin typeface="+mn-ea"/>
              </a:rPr>
              <a:t>1</a:t>
            </a:r>
          </a:p>
        </p:txBody>
      </p:sp>
      <p:sp>
        <p:nvSpPr>
          <p:cNvPr id="72" name="文本框 71">
            <a:extLst>
              <a:ext uri="{FF2B5EF4-FFF2-40B4-BE49-F238E27FC236}">
                <a16:creationId xmlns:a16="http://schemas.microsoft.com/office/drawing/2014/main" id="{815CB799-6B7B-169D-7C85-F2493189F11F}"/>
              </a:ext>
            </a:extLst>
          </p:cNvPr>
          <p:cNvSpPr txBox="1"/>
          <p:nvPr/>
        </p:nvSpPr>
        <p:spPr>
          <a:xfrm>
            <a:off x="3690215" y="4557793"/>
            <a:ext cx="498878" cy="369332"/>
          </a:xfrm>
          <a:prstGeom prst="rect">
            <a:avLst/>
          </a:prstGeom>
          <a:noFill/>
        </p:spPr>
        <p:txBody>
          <a:bodyPr wrap="square" rtlCol="0">
            <a:spAutoFit/>
          </a:bodyPr>
          <a:lstStyle/>
          <a:p>
            <a:pPr algn="ctr"/>
            <a:r>
              <a:rPr lang="en-US" altLang="zh-CN">
                <a:latin typeface="+mn-ea"/>
              </a:rPr>
              <a:t>0</a:t>
            </a:r>
          </a:p>
        </p:txBody>
      </p:sp>
      <p:sp>
        <p:nvSpPr>
          <p:cNvPr id="73" name="文本框 72">
            <a:extLst>
              <a:ext uri="{FF2B5EF4-FFF2-40B4-BE49-F238E27FC236}">
                <a16:creationId xmlns:a16="http://schemas.microsoft.com/office/drawing/2014/main" id="{3F1820BA-A71D-0181-4C1B-E230375E300E}"/>
              </a:ext>
            </a:extLst>
          </p:cNvPr>
          <p:cNvSpPr txBox="1"/>
          <p:nvPr/>
        </p:nvSpPr>
        <p:spPr>
          <a:xfrm>
            <a:off x="4485494" y="4557793"/>
            <a:ext cx="498878" cy="369332"/>
          </a:xfrm>
          <a:prstGeom prst="rect">
            <a:avLst/>
          </a:prstGeom>
          <a:noFill/>
        </p:spPr>
        <p:txBody>
          <a:bodyPr wrap="square" rtlCol="0">
            <a:spAutoFit/>
          </a:bodyPr>
          <a:lstStyle/>
          <a:p>
            <a:pPr algn="ctr"/>
            <a:r>
              <a:rPr lang="en-US" altLang="zh-CN">
                <a:latin typeface="+mn-ea"/>
              </a:rPr>
              <a:t>1</a:t>
            </a:r>
          </a:p>
        </p:txBody>
      </p:sp>
      <p:sp>
        <p:nvSpPr>
          <p:cNvPr id="74" name="文本框 73">
            <a:extLst>
              <a:ext uri="{FF2B5EF4-FFF2-40B4-BE49-F238E27FC236}">
                <a16:creationId xmlns:a16="http://schemas.microsoft.com/office/drawing/2014/main" id="{C102CF44-7BD5-FC81-DF78-13A8AD9081EC}"/>
              </a:ext>
            </a:extLst>
          </p:cNvPr>
          <p:cNvSpPr txBox="1"/>
          <p:nvPr/>
        </p:nvSpPr>
        <p:spPr>
          <a:xfrm>
            <a:off x="2803340" y="5936885"/>
            <a:ext cx="682846" cy="369332"/>
          </a:xfrm>
          <a:prstGeom prst="rect">
            <a:avLst/>
          </a:prstGeom>
          <a:noFill/>
        </p:spPr>
        <p:txBody>
          <a:bodyPr wrap="square" rtlCol="0">
            <a:spAutoFit/>
          </a:bodyPr>
          <a:lstStyle/>
          <a:p>
            <a:pPr algn="ctr"/>
            <a:r>
              <a:rPr lang="zh-CN" altLang="en-US">
                <a:latin typeface="+mn-ea"/>
              </a:rPr>
              <a:t>隐性</a:t>
            </a:r>
            <a:endParaRPr lang="en-US" altLang="zh-CN">
              <a:latin typeface="+mn-ea"/>
            </a:endParaRPr>
          </a:p>
        </p:txBody>
      </p:sp>
      <p:sp>
        <p:nvSpPr>
          <p:cNvPr id="75" name="文本框 74">
            <a:extLst>
              <a:ext uri="{FF2B5EF4-FFF2-40B4-BE49-F238E27FC236}">
                <a16:creationId xmlns:a16="http://schemas.microsoft.com/office/drawing/2014/main" id="{72E10789-DD42-0807-A65A-F059784588B6}"/>
              </a:ext>
            </a:extLst>
          </p:cNvPr>
          <p:cNvSpPr txBox="1"/>
          <p:nvPr/>
        </p:nvSpPr>
        <p:spPr>
          <a:xfrm>
            <a:off x="3617195" y="5936885"/>
            <a:ext cx="644918" cy="369332"/>
          </a:xfrm>
          <a:prstGeom prst="rect">
            <a:avLst/>
          </a:prstGeom>
          <a:noFill/>
        </p:spPr>
        <p:txBody>
          <a:bodyPr wrap="square" rtlCol="0">
            <a:spAutoFit/>
          </a:bodyPr>
          <a:lstStyle/>
          <a:p>
            <a:pPr algn="ctr"/>
            <a:r>
              <a:rPr lang="zh-CN" altLang="en-US">
                <a:latin typeface="+mn-ea"/>
              </a:rPr>
              <a:t>显性</a:t>
            </a:r>
            <a:endParaRPr lang="en-US" altLang="zh-CN">
              <a:latin typeface="+mn-ea"/>
            </a:endParaRPr>
          </a:p>
        </p:txBody>
      </p:sp>
      <p:sp>
        <p:nvSpPr>
          <p:cNvPr id="76" name="文本框 75">
            <a:extLst>
              <a:ext uri="{FF2B5EF4-FFF2-40B4-BE49-F238E27FC236}">
                <a16:creationId xmlns:a16="http://schemas.microsoft.com/office/drawing/2014/main" id="{DFA80A23-6857-4698-7496-28D1DE2C3FBF}"/>
              </a:ext>
            </a:extLst>
          </p:cNvPr>
          <p:cNvSpPr txBox="1"/>
          <p:nvPr/>
        </p:nvSpPr>
        <p:spPr>
          <a:xfrm>
            <a:off x="4412474" y="5936885"/>
            <a:ext cx="644918" cy="369332"/>
          </a:xfrm>
          <a:prstGeom prst="rect">
            <a:avLst/>
          </a:prstGeom>
          <a:noFill/>
        </p:spPr>
        <p:txBody>
          <a:bodyPr wrap="square" rtlCol="0">
            <a:spAutoFit/>
          </a:bodyPr>
          <a:lstStyle/>
          <a:p>
            <a:pPr algn="ctr"/>
            <a:r>
              <a:rPr lang="zh-CN" altLang="en-US">
                <a:latin typeface="+mn-ea"/>
              </a:rPr>
              <a:t>隐性</a:t>
            </a:r>
            <a:endParaRPr lang="en-US" altLang="zh-CN">
              <a:latin typeface="+mn-ea"/>
            </a:endParaRPr>
          </a:p>
        </p:txBody>
      </p:sp>
      <p:sp>
        <p:nvSpPr>
          <p:cNvPr id="77" name="文本框 76">
            <a:extLst>
              <a:ext uri="{FF2B5EF4-FFF2-40B4-BE49-F238E27FC236}">
                <a16:creationId xmlns:a16="http://schemas.microsoft.com/office/drawing/2014/main" id="{55E06572-7871-13CE-1CD7-B76F1F4F74A7}"/>
              </a:ext>
            </a:extLst>
          </p:cNvPr>
          <p:cNvSpPr txBox="1"/>
          <p:nvPr/>
        </p:nvSpPr>
        <p:spPr>
          <a:xfrm>
            <a:off x="2502189" y="4989898"/>
            <a:ext cx="1029407" cy="369332"/>
          </a:xfrm>
          <a:prstGeom prst="rect">
            <a:avLst/>
          </a:prstGeom>
          <a:noFill/>
        </p:spPr>
        <p:txBody>
          <a:bodyPr wrap="square" rtlCol="0">
            <a:spAutoFit/>
          </a:bodyPr>
          <a:lstStyle/>
          <a:p>
            <a:r>
              <a:rPr lang="en-US" altLang="zh-CN">
                <a:solidFill>
                  <a:srgbClr val="FF0000"/>
                </a:solidFill>
                <a:latin typeface="+mn-ea"/>
              </a:rPr>
              <a:t>CAN_H</a:t>
            </a:r>
          </a:p>
        </p:txBody>
      </p:sp>
      <p:sp>
        <p:nvSpPr>
          <p:cNvPr id="78" name="文本框 77">
            <a:extLst>
              <a:ext uri="{FF2B5EF4-FFF2-40B4-BE49-F238E27FC236}">
                <a16:creationId xmlns:a16="http://schemas.microsoft.com/office/drawing/2014/main" id="{4FCE90AA-DB2C-78FF-CAAD-64C31390162C}"/>
              </a:ext>
            </a:extLst>
          </p:cNvPr>
          <p:cNvSpPr txBox="1"/>
          <p:nvPr/>
        </p:nvSpPr>
        <p:spPr>
          <a:xfrm>
            <a:off x="2502189" y="5514499"/>
            <a:ext cx="1029407" cy="369332"/>
          </a:xfrm>
          <a:prstGeom prst="rect">
            <a:avLst/>
          </a:prstGeom>
          <a:noFill/>
        </p:spPr>
        <p:txBody>
          <a:bodyPr wrap="square" rtlCol="0">
            <a:spAutoFit/>
          </a:bodyPr>
          <a:lstStyle/>
          <a:p>
            <a:r>
              <a:rPr lang="en-US" altLang="zh-CN">
                <a:solidFill>
                  <a:srgbClr val="0070C0"/>
                </a:solidFill>
                <a:latin typeface="+mn-ea"/>
              </a:rPr>
              <a:t>CAN_L</a:t>
            </a:r>
          </a:p>
        </p:txBody>
      </p:sp>
      <p:cxnSp>
        <p:nvCxnSpPr>
          <p:cNvPr id="82" name="直接连接符 81">
            <a:extLst>
              <a:ext uri="{FF2B5EF4-FFF2-40B4-BE49-F238E27FC236}">
                <a16:creationId xmlns:a16="http://schemas.microsoft.com/office/drawing/2014/main" id="{5D6440F2-DABD-4932-3BCB-C6F26717EFF5}"/>
              </a:ext>
            </a:extLst>
          </p:cNvPr>
          <p:cNvCxnSpPr>
            <a:cxnSpLocks/>
          </p:cNvCxnSpPr>
          <p:nvPr/>
        </p:nvCxnSpPr>
        <p:spPr>
          <a:xfrm>
            <a:off x="7865188" y="4113493"/>
            <a:ext cx="151467" cy="414019"/>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197FE234-8914-79D9-6C9E-DF9AFC9C8E89}"/>
              </a:ext>
            </a:extLst>
          </p:cNvPr>
          <p:cNvCxnSpPr>
            <a:cxnSpLocks/>
          </p:cNvCxnSpPr>
          <p:nvPr/>
        </p:nvCxnSpPr>
        <p:spPr>
          <a:xfrm>
            <a:off x="8016655" y="4527512"/>
            <a:ext cx="72109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437A0595-C8C8-0318-C172-856EB7C77643}"/>
              </a:ext>
            </a:extLst>
          </p:cNvPr>
          <p:cNvCxnSpPr>
            <a:cxnSpLocks/>
          </p:cNvCxnSpPr>
          <p:nvPr/>
        </p:nvCxnSpPr>
        <p:spPr>
          <a:xfrm flipH="1">
            <a:off x="8737753" y="4113493"/>
            <a:ext cx="151467" cy="414019"/>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213AFECE-CDF3-01A4-DD1D-43294BB2CBF9}"/>
              </a:ext>
            </a:extLst>
          </p:cNvPr>
          <p:cNvCxnSpPr>
            <a:cxnSpLocks/>
          </p:cNvCxnSpPr>
          <p:nvPr/>
        </p:nvCxnSpPr>
        <p:spPr>
          <a:xfrm>
            <a:off x="7256408" y="4113493"/>
            <a:ext cx="608780"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014A0F11-6A10-CBD0-852A-05E8E1445DEA}"/>
              </a:ext>
            </a:extLst>
          </p:cNvPr>
          <p:cNvCxnSpPr>
            <a:cxnSpLocks/>
          </p:cNvCxnSpPr>
          <p:nvPr/>
        </p:nvCxnSpPr>
        <p:spPr>
          <a:xfrm>
            <a:off x="8889220" y="4113493"/>
            <a:ext cx="60155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2CBDCC62-CE9D-3223-BABB-34E3D6EA867A}"/>
              </a:ext>
            </a:extLst>
          </p:cNvPr>
          <p:cNvCxnSpPr>
            <a:cxnSpLocks/>
          </p:cNvCxnSpPr>
          <p:nvPr/>
        </p:nvCxnSpPr>
        <p:spPr>
          <a:xfrm>
            <a:off x="7812233" y="5206966"/>
            <a:ext cx="239454" cy="654522"/>
          </a:xfrm>
          <a:prstGeom prst="line">
            <a:avLst/>
          </a:prstGeom>
          <a:ln w="28575"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691ECCAC-89DC-144E-5B6A-992FD8FB3CD4}"/>
              </a:ext>
            </a:extLst>
          </p:cNvPr>
          <p:cNvCxnSpPr>
            <a:cxnSpLocks/>
          </p:cNvCxnSpPr>
          <p:nvPr/>
        </p:nvCxnSpPr>
        <p:spPr>
          <a:xfrm>
            <a:off x="8051687" y="5861488"/>
            <a:ext cx="643812" cy="0"/>
          </a:xfrm>
          <a:prstGeom prst="line">
            <a:avLst/>
          </a:prstGeom>
          <a:ln w="28575"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19B54705-2E85-4C52-AE30-7EF1963AE0C3}"/>
              </a:ext>
            </a:extLst>
          </p:cNvPr>
          <p:cNvCxnSpPr>
            <a:cxnSpLocks/>
          </p:cNvCxnSpPr>
          <p:nvPr/>
        </p:nvCxnSpPr>
        <p:spPr>
          <a:xfrm flipH="1">
            <a:off x="8695499" y="5206966"/>
            <a:ext cx="239454" cy="654522"/>
          </a:xfrm>
          <a:prstGeom prst="line">
            <a:avLst/>
          </a:prstGeom>
          <a:ln w="28575"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35E0FF50-A92A-51DB-ACAB-91175C342F49}"/>
              </a:ext>
            </a:extLst>
          </p:cNvPr>
          <p:cNvCxnSpPr>
            <a:cxnSpLocks/>
          </p:cNvCxnSpPr>
          <p:nvPr/>
        </p:nvCxnSpPr>
        <p:spPr>
          <a:xfrm>
            <a:off x="7256408" y="5206966"/>
            <a:ext cx="554789" cy="0"/>
          </a:xfrm>
          <a:prstGeom prst="line">
            <a:avLst/>
          </a:prstGeom>
          <a:ln w="28575"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0D004D5-DBF5-7C12-59D2-E5E41967F843}"/>
              </a:ext>
            </a:extLst>
          </p:cNvPr>
          <p:cNvCxnSpPr>
            <a:cxnSpLocks/>
          </p:cNvCxnSpPr>
          <p:nvPr/>
        </p:nvCxnSpPr>
        <p:spPr>
          <a:xfrm flipV="1">
            <a:off x="7811197" y="5005252"/>
            <a:ext cx="240490" cy="657355"/>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2F6CC042-CCE0-CBE8-AFE6-A36CC167DB3D}"/>
              </a:ext>
            </a:extLst>
          </p:cNvPr>
          <p:cNvCxnSpPr>
            <a:cxnSpLocks/>
          </p:cNvCxnSpPr>
          <p:nvPr/>
        </p:nvCxnSpPr>
        <p:spPr>
          <a:xfrm>
            <a:off x="8051687" y="5005252"/>
            <a:ext cx="643812"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74E5C5C8-16BC-4356-B576-5E244D35D289}"/>
              </a:ext>
            </a:extLst>
          </p:cNvPr>
          <p:cNvCxnSpPr>
            <a:cxnSpLocks/>
          </p:cNvCxnSpPr>
          <p:nvPr/>
        </p:nvCxnSpPr>
        <p:spPr>
          <a:xfrm flipH="1" flipV="1">
            <a:off x="8695499" y="5005252"/>
            <a:ext cx="240490" cy="657355"/>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8C5F464A-05DC-1FEC-9299-94BAEC19CA82}"/>
              </a:ext>
            </a:extLst>
          </p:cNvPr>
          <p:cNvCxnSpPr>
            <a:cxnSpLocks/>
          </p:cNvCxnSpPr>
          <p:nvPr/>
        </p:nvCxnSpPr>
        <p:spPr>
          <a:xfrm>
            <a:off x="7256408" y="5662607"/>
            <a:ext cx="554789"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4098E1BD-00BC-BC6C-9CEF-938EE19361FC}"/>
              </a:ext>
            </a:extLst>
          </p:cNvPr>
          <p:cNvCxnSpPr>
            <a:cxnSpLocks/>
          </p:cNvCxnSpPr>
          <p:nvPr/>
        </p:nvCxnSpPr>
        <p:spPr>
          <a:xfrm>
            <a:off x="7935251" y="4015934"/>
            <a:ext cx="0" cy="223200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9A0971CB-2B62-DCA1-D490-9BB5E69B7187}"/>
              </a:ext>
            </a:extLst>
          </p:cNvPr>
          <p:cNvCxnSpPr>
            <a:cxnSpLocks/>
          </p:cNvCxnSpPr>
          <p:nvPr/>
        </p:nvCxnSpPr>
        <p:spPr>
          <a:xfrm>
            <a:off x="8815226" y="4015934"/>
            <a:ext cx="0" cy="223200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FF86F679-9BFA-016B-ED53-D67B7596C241}"/>
              </a:ext>
            </a:extLst>
          </p:cNvPr>
          <p:cNvSpPr txBox="1"/>
          <p:nvPr/>
        </p:nvSpPr>
        <p:spPr>
          <a:xfrm>
            <a:off x="7329263" y="4557793"/>
            <a:ext cx="498878" cy="369332"/>
          </a:xfrm>
          <a:prstGeom prst="rect">
            <a:avLst/>
          </a:prstGeom>
          <a:noFill/>
        </p:spPr>
        <p:txBody>
          <a:bodyPr wrap="square" rtlCol="0">
            <a:spAutoFit/>
          </a:bodyPr>
          <a:lstStyle/>
          <a:p>
            <a:pPr algn="ctr"/>
            <a:r>
              <a:rPr lang="en-US" altLang="zh-CN">
                <a:latin typeface="+mn-ea"/>
              </a:rPr>
              <a:t>1</a:t>
            </a:r>
          </a:p>
        </p:txBody>
      </p:sp>
      <p:sp>
        <p:nvSpPr>
          <p:cNvPr id="102" name="文本框 101">
            <a:extLst>
              <a:ext uri="{FF2B5EF4-FFF2-40B4-BE49-F238E27FC236}">
                <a16:creationId xmlns:a16="http://schemas.microsoft.com/office/drawing/2014/main" id="{5AE7ED39-8808-8B07-C400-5D1341014189}"/>
              </a:ext>
            </a:extLst>
          </p:cNvPr>
          <p:cNvSpPr txBox="1"/>
          <p:nvPr/>
        </p:nvSpPr>
        <p:spPr>
          <a:xfrm>
            <a:off x="8124154" y="4557793"/>
            <a:ext cx="498878" cy="369332"/>
          </a:xfrm>
          <a:prstGeom prst="rect">
            <a:avLst/>
          </a:prstGeom>
          <a:noFill/>
        </p:spPr>
        <p:txBody>
          <a:bodyPr wrap="square" rtlCol="0">
            <a:spAutoFit/>
          </a:bodyPr>
          <a:lstStyle/>
          <a:p>
            <a:pPr algn="ctr"/>
            <a:r>
              <a:rPr lang="en-US" altLang="zh-CN">
                <a:latin typeface="+mn-ea"/>
              </a:rPr>
              <a:t>0</a:t>
            </a:r>
          </a:p>
        </p:txBody>
      </p:sp>
      <p:sp>
        <p:nvSpPr>
          <p:cNvPr id="103" name="文本框 102">
            <a:extLst>
              <a:ext uri="{FF2B5EF4-FFF2-40B4-BE49-F238E27FC236}">
                <a16:creationId xmlns:a16="http://schemas.microsoft.com/office/drawing/2014/main" id="{F5D0A118-3224-5F01-4BF9-6A39AFE734C6}"/>
              </a:ext>
            </a:extLst>
          </p:cNvPr>
          <p:cNvSpPr txBox="1"/>
          <p:nvPr/>
        </p:nvSpPr>
        <p:spPr>
          <a:xfrm>
            <a:off x="8919433" y="4557793"/>
            <a:ext cx="498878" cy="369332"/>
          </a:xfrm>
          <a:prstGeom prst="rect">
            <a:avLst/>
          </a:prstGeom>
          <a:noFill/>
        </p:spPr>
        <p:txBody>
          <a:bodyPr wrap="square" rtlCol="0">
            <a:spAutoFit/>
          </a:bodyPr>
          <a:lstStyle/>
          <a:p>
            <a:pPr algn="ctr"/>
            <a:r>
              <a:rPr lang="en-US" altLang="zh-CN">
                <a:latin typeface="+mn-ea"/>
              </a:rPr>
              <a:t>1</a:t>
            </a:r>
          </a:p>
        </p:txBody>
      </p:sp>
      <p:sp>
        <p:nvSpPr>
          <p:cNvPr id="104" name="文本框 103">
            <a:extLst>
              <a:ext uri="{FF2B5EF4-FFF2-40B4-BE49-F238E27FC236}">
                <a16:creationId xmlns:a16="http://schemas.microsoft.com/office/drawing/2014/main" id="{708813E3-BCC4-41F3-369D-45F1FEB50C97}"/>
              </a:ext>
            </a:extLst>
          </p:cNvPr>
          <p:cNvSpPr txBox="1"/>
          <p:nvPr/>
        </p:nvSpPr>
        <p:spPr>
          <a:xfrm>
            <a:off x="7237279" y="5936885"/>
            <a:ext cx="682846" cy="369332"/>
          </a:xfrm>
          <a:prstGeom prst="rect">
            <a:avLst/>
          </a:prstGeom>
          <a:noFill/>
        </p:spPr>
        <p:txBody>
          <a:bodyPr wrap="square" rtlCol="0">
            <a:spAutoFit/>
          </a:bodyPr>
          <a:lstStyle/>
          <a:p>
            <a:pPr algn="ctr"/>
            <a:r>
              <a:rPr lang="zh-CN" altLang="en-US">
                <a:latin typeface="+mn-ea"/>
              </a:rPr>
              <a:t>隐性</a:t>
            </a:r>
            <a:endParaRPr lang="en-US" altLang="zh-CN">
              <a:latin typeface="+mn-ea"/>
            </a:endParaRPr>
          </a:p>
        </p:txBody>
      </p:sp>
      <p:sp>
        <p:nvSpPr>
          <p:cNvPr id="105" name="文本框 104">
            <a:extLst>
              <a:ext uri="{FF2B5EF4-FFF2-40B4-BE49-F238E27FC236}">
                <a16:creationId xmlns:a16="http://schemas.microsoft.com/office/drawing/2014/main" id="{D54E9ACD-7563-A8F1-5F5F-265F2447252A}"/>
              </a:ext>
            </a:extLst>
          </p:cNvPr>
          <p:cNvSpPr txBox="1"/>
          <p:nvPr/>
        </p:nvSpPr>
        <p:spPr>
          <a:xfrm>
            <a:off x="8051134" y="5936885"/>
            <a:ext cx="644918" cy="369332"/>
          </a:xfrm>
          <a:prstGeom prst="rect">
            <a:avLst/>
          </a:prstGeom>
          <a:noFill/>
        </p:spPr>
        <p:txBody>
          <a:bodyPr wrap="square" rtlCol="0">
            <a:spAutoFit/>
          </a:bodyPr>
          <a:lstStyle/>
          <a:p>
            <a:pPr algn="ctr"/>
            <a:r>
              <a:rPr lang="zh-CN" altLang="en-US">
                <a:latin typeface="+mn-ea"/>
              </a:rPr>
              <a:t>显性</a:t>
            </a:r>
            <a:endParaRPr lang="en-US" altLang="zh-CN">
              <a:latin typeface="+mn-ea"/>
            </a:endParaRPr>
          </a:p>
        </p:txBody>
      </p:sp>
      <p:sp>
        <p:nvSpPr>
          <p:cNvPr id="106" name="文本框 105">
            <a:extLst>
              <a:ext uri="{FF2B5EF4-FFF2-40B4-BE49-F238E27FC236}">
                <a16:creationId xmlns:a16="http://schemas.microsoft.com/office/drawing/2014/main" id="{96DB3162-ED2B-D3A9-85C4-64A08FEF95D1}"/>
              </a:ext>
            </a:extLst>
          </p:cNvPr>
          <p:cNvSpPr txBox="1"/>
          <p:nvPr/>
        </p:nvSpPr>
        <p:spPr>
          <a:xfrm>
            <a:off x="8846413" y="5936885"/>
            <a:ext cx="644918" cy="369332"/>
          </a:xfrm>
          <a:prstGeom prst="rect">
            <a:avLst/>
          </a:prstGeom>
          <a:noFill/>
        </p:spPr>
        <p:txBody>
          <a:bodyPr wrap="square" rtlCol="0">
            <a:spAutoFit/>
          </a:bodyPr>
          <a:lstStyle/>
          <a:p>
            <a:pPr algn="ctr"/>
            <a:r>
              <a:rPr lang="zh-CN" altLang="en-US">
                <a:latin typeface="+mn-ea"/>
              </a:rPr>
              <a:t>隐性</a:t>
            </a:r>
            <a:endParaRPr lang="en-US" altLang="zh-CN">
              <a:latin typeface="+mn-ea"/>
            </a:endParaRPr>
          </a:p>
        </p:txBody>
      </p:sp>
      <p:sp>
        <p:nvSpPr>
          <p:cNvPr id="107" name="文本框 106">
            <a:extLst>
              <a:ext uri="{FF2B5EF4-FFF2-40B4-BE49-F238E27FC236}">
                <a16:creationId xmlns:a16="http://schemas.microsoft.com/office/drawing/2014/main" id="{AD36E782-A692-B867-FEC5-4C3898914CF6}"/>
              </a:ext>
            </a:extLst>
          </p:cNvPr>
          <p:cNvSpPr txBox="1"/>
          <p:nvPr/>
        </p:nvSpPr>
        <p:spPr>
          <a:xfrm>
            <a:off x="6716476" y="5638459"/>
            <a:ext cx="1029407" cy="369332"/>
          </a:xfrm>
          <a:prstGeom prst="rect">
            <a:avLst/>
          </a:prstGeom>
          <a:noFill/>
        </p:spPr>
        <p:txBody>
          <a:bodyPr wrap="square" rtlCol="0">
            <a:spAutoFit/>
          </a:bodyPr>
          <a:lstStyle/>
          <a:p>
            <a:r>
              <a:rPr lang="en-US" altLang="zh-CN">
                <a:solidFill>
                  <a:srgbClr val="FF0000"/>
                </a:solidFill>
                <a:latin typeface="+mn-ea"/>
              </a:rPr>
              <a:t>CAN_H</a:t>
            </a:r>
          </a:p>
        </p:txBody>
      </p:sp>
      <p:sp>
        <p:nvSpPr>
          <p:cNvPr id="108" name="文本框 107">
            <a:extLst>
              <a:ext uri="{FF2B5EF4-FFF2-40B4-BE49-F238E27FC236}">
                <a16:creationId xmlns:a16="http://schemas.microsoft.com/office/drawing/2014/main" id="{642592F3-7998-9C8A-ADF5-211DB6BADE28}"/>
              </a:ext>
            </a:extLst>
          </p:cNvPr>
          <p:cNvSpPr txBox="1"/>
          <p:nvPr/>
        </p:nvSpPr>
        <p:spPr>
          <a:xfrm>
            <a:off x="6716476" y="4825071"/>
            <a:ext cx="1029407" cy="369332"/>
          </a:xfrm>
          <a:prstGeom prst="rect">
            <a:avLst/>
          </a:prstGeom>
          <a:noFill/>
        </p:spPr>
        <p:txBody>
          <a:bodyPr wrap="square" rtlCol="0">
            <a:spAutoFit/>
          </a:bodyPr>
          <a:lstStyle/>
          <a:p>
            <a:r>
              <a:rPr lang="en-US" altLang="zh-CN">
                <a:solidFill>
                  <a:srgbClr val="0070C0"/>
                </a:solidFill>
                <a:latin typeface="+mn-ea"/>
              </a:rPr>
              <a:t>CAN_L</a:t>
            </a:r>
          </a:p>
        </p:txBody>
      </p:sp>
      <p:cxnSp>
        <p:nvCxnSpPr>
          <p:cNvPr id="135" name="直接连接符 134">
            <a:extLst>
              <a:ext uri="{FF2B5EF4-FFF2-40B4-BE49-F238E27FC236}">
                <a16:creationId xmlns:a16="http://schemas.microsoft.com/office/drawing/2014/main" id="{B61A97F1-C3A6-A906-6742-6710ABAABCB4}"/>
              </a:ext>
            </a:extLst>
          </p:cNvPr>
          <p:cNvCxnSpPr>
            <a:cxnSpLocks/>
          </p:cNvCxnSpPr>
          <p:nvPr/>
        </p:nvCxnSpPr>
        <p:spPr>
          <a:xfrm>
            <a:off x="8935989" y="5206966"/>
            <a:ext cx="554789" cy="0"/>
          </a:xfrm>
          <a:prstGeom prst="line">
            <a:avLst/>
          </a:prstGeom>
          <a:ln w="28575"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40DCA19D-2C9D-0FE7-C28F-CE6BEA04AF40}"/>
              </a:ext>
            </a:extLst>
          </p:cNvPr>
          <p:cNvCxnSpPr>
            <a:cxnSpLocks/>
          </p:cNvCxnSpPr>
          <p:nvPr/>
        </p:nvCxnSpPr>
        <p:spPr>
          <a:xfrm>
            <a:off x="8935989" y="5662607"/>
            <a:ext cx="554789" cy="0"/>
          </a:xfrm>
          <a:prstGeom prst="line">
            <a:avLst/>
          </a:prstGeom>
          <a:ln w="28575"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文本框 138">
            <a:extLst>
              <a:ext uri="{FF2B5EF4-FFF2-40B4-BE49-F238E27FC236}">
                <a16:creationId xmlns:a16="http://schemas.microsoft.com/office/drawing/2014/main" id="{9B0C50DB-3445-5AA4-63BD-6DAED0E2C707}"/>
              </a:ext>
            </a:extLst>
          </p:cNvPr>
          <p:cNvSpPr txBox="1"/>
          <p:nvPr/>
        </p:nvSpPr>
        <p:spPr>
          <a:xfrm>
            <a:off x="2750000" y="6323406"/>
            <a:ext cx="2379308" cy="369332"/>
          </a:xfrm>
          <a:prstGeom prst="rect">
            <a:avLst/>
          </a:prstGeom>
          <a:noFill/>
        </p:spPr>
        <p:txBody>
          <a:bodyPr wrap="square" rtlCol="0">
            <a:spAutoFit/>
          </a:bodyPr>
          <a:lstStyle/>
          <a:p>
            <a:pPr algn="ctr"/>
            <a:r>
              <a:rPr lang="zh-CN" altLang="en-US">
                <a:latin typeface="+mn-ea"/>
              </a:rPr>
              <a:t>高速</a:t>
            </a:r>
            <a:r>
              <a:rPr lang="en-US" altLang="zh-CN">
                <a:latin typeface="+mn-ea"/>
              </a:rPr>
              <a:t>CAN</a:t>
            </a:r>
            <a:r>
              <a:rPr lang="zh-CN" altLang="en-US">
                <a:latin typeface="+mn-ea"/>
              </a:rPr>
              <a:t>电平标准</a:t>
            </a:r>
            <a:endParaRPr lang="en-US" altLang="zh-CN">
              <a:latin typeface="+mn-ea"/>
            </a:endParaRPr>
          </a:p>
        </p:txBody>
      </p:sp>
      <p:sp>
        <p:nvSpPr>
          <p:cNvPr id="140" name="文本框 139">
            <a:extLst>
              <a:ext uri="{FF2B5EF4-FFF2-40B4-BE49-F238E27FC236}">
                <a16:creationId xmlns:a16="http://schemas.microsoft.com/office/drawing/2014/main" id="{2521DCC9-A2BB-5022-5930-E5C0ADB3C1A1}"/>
              </a:ext>
            </a:extLst>
          </p:cNvPr>
          <p:cNvSpPr txBox="1"/>
          <p:nvPr/>
        </p:nvSpPr>
        <p:spPr>
          <a:xfrm>
            <a:off x="7183939" y="6331344"/>
            <a:ext cx="2379308" cy="369332"/>
          </a:xfrm>
          <a:prstGeom prst="rect">
            <a:avLst/>
          </a:prstGeom>
          <a:noFill/>
        </p:spPr>
        <p:txBody>
          <a:bodyPr wrap="square" rtlCol="0">
            <a:spAutoFit/>
          </a:bodyPr>
          <a:lstStyle/>
          <a:p>
            <a:pPr algn="ctr"/>
            <a:r>
              <a:rPr lang="zh-CN" altLang="en-US">
                <a:latin typeface="+mn-ea"/>
              </a:rPr>
              <a:t>低速</a:t>
            </a:r>
            <a:r>
              <a:rPr lang="en-US" altLang="zh-CN">
                <a:latin typeface="+mn-ea"/>
              </a:rPr>
              <a:t>CAN</a:t>
            </a:r>
            <a:r>
              <a:rPr lang="zh-CN" altLang="en-US">
                <a:latin typeface="+mn-ea"/>
              </a:rPr>
              <a:t>电平标准</a:t>
            </a:r>
            <a:endParaRPr lang="en-US" altLang="zh-CN">
              <a:latin typeface="+mn-ea"/>
            </a:endParaRPr>
          </a:p>
        </p:txBody>
      </p:sp>
      <p:sp>
        <p:nvSpPr>
          <p:cNvPr id="2" name="文本框 1">
            <a:extLst>
              <a:ext uri="{FF2B5EF4-FFF2-40B4-BE49-F238E27FC236}">
                <a16:creationId xmlns:a16="http://schemas.microsoft.com/office/drawing/2014/main" id="{711859E4-532D-ADD4-BD6F-B426E079155B}"/>
              </a:ext>
            </a:extLst>
          </p:cNvPr>
          <p:cNvSpPr txBox="1"/>
          <p:nvPr/>
        </p:nvSpPr>
        <p:spPr>
          <a:xfrm>
            <a:off x="5153262" y="5244688"/>
            <a:ext cx="644918" cy="369332"/>
          </a:xfrm>
          <a:prstGeom prst="rect">
            <a:avLst/>
          </a:prstGeom>
          <a:noFill/>
        </p:spPr>
        <p:txBody>
          <a:bodyPr wrap="square" rtlCol="0">
            <a:spAutoFit/>
          </a:bodyPr>
          <a:lstStyle/>
          <a:p>
            <a:pPr algn="ctr"/>
            <a:r>
              <a:rPr lang="en-US" altLang="zh-CN">
                <a:latin typeface="+mn-ea"/>
              </a:rPr>
              <a:t>2.5V</a:t>
            </a:r>
          </a:p>
        </p:txBody>
      </p:sp>
      <p:sp>
        <p:nvSpPr>
          <p:cNvPr id="3" name="文本框 2">
            <a:extLst>
              <a:ext uri="{FF2B5EF4-FFF2-40B4-BE49-F238E27FC236}">
                <a16:creationId xmlns:a16="http://schemas.microsoft.com/office/drawing/2014/main" id="{591F0023-AB09-7DB4-E11C-9A224EDF503F}"/>
              </a:ext>
            </a:extLst>
          </p:cNvPr>
          <p:cNvSpPr txBox="1"/>
          <p:nvPr/>
        </p:nvSpPr>
        <p:spPr>
          <a:xfrm>
            <a:off x="5153262" y="4805232"/>
            <a:ext cx="644918" cy="369332"/>
          </a:xfrm>
          <a:prstGeom prst="rect">
            <a:avLst/>
          </a:prstGeom>
          <a:noFill/>
        </p:spPr>
        <p:txBody>
          <a:bodyPr wrap="square" rtlCol="0">
            <a:spAutoFit/>
          </a:bodyPr>
          <a:lstStyle/>
          <a:p>
            <a:pPr algn="ctr"/>
            <a:r>
              <a:rPr lang="en-US" altLang="zh-CN">
                <a:latin typeface="+mn-ea"/>
              </a:rPr>
              <a:t>3.5V</a:t>
            </a:r>
          </a:p>
        </p:txBody>
      </p:sp>
      <p:sp>
        <p:nvSpPr>
          <p:cNvPr id="7" name="文本框 6">
            <a:extLst>
              <a:ext uri="{FF2B5EF4-FFF2-40B4-BE49-F238E27FC236}">
                <a16:creationId xmlns:a16="http://schemas.microsoft.com/office/drawing/2014/main" id="{0AF60AA7-B93C-DE65-4E75-6E62FB95B0CE}"/>
              </a:ext>
            </a:extLst>
          </p:cNvPr>
          <p:cNvSpPr txBox="1"/>
          <p:nvPr/>
        </p:nvSpPr>
        <p:spPr>
          <a:xfrm>
            <a:off x="5153262" y="5684144"/>
            <a:ext cx="644918" cy="369332"/>
          </a:xfrm>
          <a:prstGeom prst="rect">
            <a:avLst/>
          </a:prstGeom>
          <a:noFill/>
        </p:spPr>
        <p:txBody>
          <a:bodyPr wrap="square" rtlCol="0">
            <a:spAutoFit/>
          </a:bodyPr>
          <a:lstStyle/>
          <a:p>
            <a:pPr algn="ctr"/>
            <a:r>
              <a:rPr lang="en-US" altLang="zh-CN">
                <a:latin typeface="+mn-ea"/>
              </a:rPr>
              <a:t>1.5V</a:t>
            </a:r>
          </a:p>
        </p:txBody>
      </p:sp>
      <p:sp>
        <p:nvSpPr>
          <p:cNvPr id="12" name="文本框 11">
            <a:extLst>
              <a:ext uri="{FF2B5EF4-FFF2-40B4-BE49-F238E27FC236}">
                <a16:creationId xmlns:a16="http://schemas.microsoft.com/office/drawing/2014/main" id="{218945AD-CE2D-1BA3-488A-B80A99E44281}"/>
              </a:ext>
            </a:extLst>
          </p:cNvPr>
          <p:cNvSpPr txBox="1"/>
          <p:nvPr/>
        </p:nvSpPr>
        <p:spPr>
          <a:xfrm>
            <a:off x="9441858" y="5025012"/>
            <a:ext cx="1068874" cy="369332"/>
          </a:xfrm>
          <a:prstGeom prst="rect">
            <a:avLst/>
          </a:prstGeom>
          <a:noFill/>
        </p:spPr>
        <p:txBody>
          <a:bodyPr wrap="square" rtlCol="0">
            <a:spAutoFit/>
          </a:bodyPr>
          <a:lstStyle/>
          <a:p>
            <a:pPr algn="ctr"/>
            <a:r>
              <a:rPr lang="en-US" altLang="zh-CN">
                <a:latin typeface="+mn-ea"/>
              </a:rPr>
              <a:t>3.25V</a:t>
            </a:r>
          </a:p>
        </p:txBody>
      </p:sp>
      <p:sp>
        <p:nvSpPr>
          <p:cNvPr id="14" name="文本框 13">
            <a:extLst>
              <a:ext uri="{FF2B5EF4-FFF2-40B4-BE49-F238E27FC236}">
                <a16:creationId xmlns:a16="http://schemas.microsoft.com/office/drawing/2014/main" id="{923C56FF-70E9-3F18-95E9-64661C96FBA0}"/>
              </a:ext>
            </a:extLst>
          </p:cNvPr>
          <p:cNvSpPr txBox="1"/>
          <p:nvPr/>
        </p:nvSpPr>
        <p:spPr>
          <a:xfrm>
            <a:off x="9441858" y="4816368"/>
            <a:ext cx="1068874" cy="369332"/>
          </a:xfrm>
          <a:prstGeom prst="rect">
            <a:avLst/>
          </a:prstGeom>
          <a:noFill/>
        </p:spPr>
        <p:txBody>
          <a:bodyPr wrap="square" rtlCol="0">
            <a:spAutoFit/>
          </a:bodyPr>
          <a:lstStyle/>
          <a:p>
            <a:pPr algn="ctr"/>
            <a:r>
              <a:rPr lang="en-US" altLang="zh-CN">
                <a:latin typeface="+mn-ea"/>
              </a:rPr>
              <a:t>4V</a:t>
            </a:r>
          </a:p>
        </p:txBody>
      </p:sp>
      <p:sp>
        <p:nvSpPr>
          <p:cNvPr id="16" name="文本框 15">
            <a:extLst>
              <a:ext uri="{FF2B5EF4-FFF2-40B4-BE49-F238E27FC236}">
                <a16:creationId xmlns:a16="http://schemas.microsoft.com/office/drawing/2014/main" id="{D2113772-C65F-3EBB-F8E0-37FCD4404553}"/>
              </a:ext>
            </a:extLst>
          </p:cNvPr>
          <p:cNvSpPr txBox="1"/>
          <p:nvPr/>
        </p:nvSpPr>
        <p:spPr>
          <a:xfrm>
            <a:off x="9441858" y="5471528"/>
            <a:ext cx="1068874" cy="369332"/>
          </a:xfrm>
          <a:prstGeom prst="rect">
            <a:avLst/>
          </a:prstGeom>
          <a:noFill/>
        </p:spPr>
        <p:txBody>
          <a:bodyPr wrap="square" rtlCol="0">
            <a:spAutoFit/>
          </a:bodyPr>
          <a:lstStyle/>
          <a:p>
            <a:pPr algn="ctr"/>
            <a:r>
              <a:rPr lang="en-US" altLang="zh-CN">
                <a:latin typeface="+mn-ea"/>
              </a:rPr>
              <a:t>1.75V</a:t>
            </a:r>
          </a:p>
        </p:txBody>
      </p:sp>
      <p:sp>
        <p:nvSpPr>
          <p:cNvPr id="19" name="文本框 18">
            <a:extLst>
              <a:ext uri="{FF2B5EF4-FFF2-40B4-BE49-F238E27FC236}">
                <a16:creationId xmlns:a16="http://schemas.microsoft.com/office/drawing/2014/main" id="{B799AD11-6188-515A-6DFE-1726F963A66C}"/>
              </a:ext>
            </a:extLst>
          </p:cNvPr>
          <p:cNvSpPr txBox="1"/>
          <p:nvPr/>
        </p:nvSpPr>
        <p:spPr>
          <a:xfrm>
            <a:off x="9441858" y="5673851"/>
            <a:ext cx="1068874" cy="369332"/>
          </a:xfrm>
          <a:prstGeom prst="rect">
            <a:avLst/>
          </a:prstGeom>
          <a:noFill/>
        </p:spPr>
        <p:txBody>
          <a:bodyPr wrap="square" rtlCol="0">
            <a:spAutoFit/>
          </a:bodyPr>
          <a:lstStyle/>
          <a:p>
            <a:pPr algn="ctr"/>
            <a:r>
              <a:rPr lang="en-US" altLang="zh-CN">
                <a:latin typeface="+mn-ea"/>
              </a:rPr>
              <a:t>1V</a:t>
            </a:r>
          </a:p>
        </p:txBody>
      </p:sp>
      <p:cxnSp>
        <p:nvCxnSpPr>
          <p:cNvPr id="20" name="直接连接符 19">
            <a:extLst>
              <a:ext uri="{FF2B5EF4-FFF2-40B4-BE49-F238E27FC236}">
                <a16:creationId xmlns:a16="http://schemas.microsoft.com/office/drawing/2014/main" id="{3A1945D8-956F-2EB2-472E-84C3D256AD0D}"/>
              </a:ext>
            </a:extLst>
          </p:cNvPr>
          <p:cNvCxnSpPr>
            <a:cxnSpLocks/>
          </p:cNvCxnSpPr>
          <p:nvPr/>
        </p:nvCxnSpPr>
        <p:spPr>
          <a:xfrm>
            <a:off x="4261560" y="5005252"/>
            <a:ext cx="883928"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70335C2-C4FD-AF3D-B4D8-3073D31DA9AA}"/>
              </a:ext>
            </a:extLst>
          </p:cNvPr>
          <p:cNvCxnSpPr>
            <a:cxnSpLocks/>
          </p:cNvCxnSpPr>
          <p:nvPr/>
        </p:nvCxnSpPr>
        <p:spPr>
          <a:xfrm>
            <a:off x="4261560" y="5861488"/>
            <a:ext cx="883928"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387AB2B-72F6-410D-0945-DF0BECFC4323}"/>
              </a:ext>
            </a:extLst>
          </p:cNvPr>
          <p:cNvCxnSpPr>
            <a:cxnSpLocks/>
          </p:cNvCxnSpPr>
          <p:nvPr/>
        </p:nvCxnSpPr>
        <p:spPr>
          <a:xfrm>
            <a:off x="8695499" y="5005252"/>
            <a:ext cx="883928"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86F63056-9FC6-1EED-F91B-574B37FCFB2C}"/>
              </a:ext>
            </a:extLst>
          </p:cNvPr>
          <p:cNvCxnSpPr>
            <a:cxnSpLocks/>
          </p:cNvCxnSpPr>
          <p:nvPr/>
        </p:nvCxnSpPr>
        <p:spPr>
          <a:xfrm>
            <a:off x="8695499" y="5861488"/>
            <a:ext cx="883928" cy="0"/>
          </a:xfrm>
          <a:prstGeom prst="line">
            <a:avLst/>
          </a:prstGeom>
          <a:ln w="28575" cap="rnd">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38797D5B-A153-0130-6219-2C1B49A1EB6F}"/>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1</a:t>
            </a:r>
          </a:p>
        </p:txBody>
      </p:sp>
    </p:spTree>
    <p:extLst>
      <p:ext uri="{BB962C8B-B14F-4D97-AF65-F5344CB8AC3E}">
        <p14:creationId xmlns:p14="http://schemas.microsoft.com/office/powerpoint/2010/main" val="3134950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54737" y="475762"/>
            <a:ext cx="8726525" cy="523220"/>
          </a:xfrm>
          <a:prstGeom prst="rect">
            <a:avLst/>
          </a:prstGeom>
          <a:noFill/>
        </p:spPr>
        <p:txBody>
          <a:bodyPr wrap="square" rtlCol="0">
            <a:spAutoFit/>
          </a:bodyPr>
          <a:lstStyle/>
          <a:p>
            <a:r>
              <a:rPr lang="en-US" altLang="zh-CN" sz="2800"/>
              <a:t>CAN</a:t>
            </a:r>
            <a:r>
              <a:rPr lang="zh-CN" altLang="en-US" sz="2800"/>
              <a:t>收发器 </a:t>
            </a:r>
            <a:r>
              <a:rPr lang="en-US" altLang="zh-CN" sz="2800"/>
              <a:t>– TJA1050</a:t>
            </a:r>
            <a:r>
              <a:rPr lang="zh-CN" altLang="en-US" sz="2800"/>
              <a:t>（高速</a:t>
            </a:r>
            <a:r>
              <a:rPr lang="en-US" altLang="zh-CN" sz="2800"/>
              <a:t>CAN</a:t>
            </a:r>
            <a:r>
              <a:rPr lang="zh-CN" altLang="en-US" sz="2800"/>
              <a:t>）</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pic>
        <p:nvPicPr>
          <p:cNvPr id="3" name="图片 2">
            <a:extLst>
              <a:ext uri="{FF2B5EF4-FFF2-40B4-BE49-F238E27FC236}">
                <a16:creationId xmlns:a16="http://schemas.microsoft.com/office/drawing/2014/main" id="{2D9E0AD1-D08B-CACD-CDF3-5F248162C937}"/>
              </a:ext>
            </a:extLst>
          </p:cNvPr>
          <p:cNvPicPr>
            <a:picLocks noChangeAspect="1"/>
          </p:cNvPicPr>
          <p:nvPr/>
        </p:nvPicPr>
        <p:blipFill>
          <a:blip r:embed="rId3"/>
          <a:stretch>
            <a:fillRect/>
          </a:stretch>
        </p:blipFill>
        <p:spPr>
          <a:xfrm>
            <a:off x="814738" y="1501298"/>
            <a:ext cx="6524573" cy="4985373"/>
          </a:xfrm>
          <a:prstGeom prst="rect">
            <a:avLst/>
          </a:prstGeom>
        </p:spPr>
      </p:pic>
      <p:pic>
        <p:nvPicPr>
          <p:cNvPr id="7" name="图片 6">
            <a:extLst>
              <a:ext uri="{FF2B5EF4-FFF2-40B4-BE49-F238E27FC236}">
                <a16:creationId xmlns:a16="http://schemas.microsoft.com/office/drawing/2014/main" id="{827572CB-804E-A264-DD50-D70872739D8B}"/>
              </a:ext>
            </a:extLst>
          </p:cNvPr>
          <p:cNvPicPr>
            <a:picLocks noChangeAspect="1"/>
          </p:cNvPicPr>
          <p:nvPr/>
        </p:nvPicPr>
        <p:blipFill>
          <a:blip r:embed="rId4"/>
          <a:stretch>
            <a:fillRect/>
          </a:stretch>
        </p:blipFill>
        <p:spPr>
          <a:xfrm>
            <a:off x="7572842" y="3294619"/>
            <a:ext cx="3652814" cy="3192056"/>
          </a:xfrm>
          <a:prstGeom prst="rect">
            <a:avLst/>
          </a:prstGeom>
        </p:spPr>
      </p:pic>
      <p:pic>
        <p:nvPicPr>
          <p:cNvPr id="12" name="图片 11">
            <a:extLst>
              <a:ext uri="{FF2B5EF4-FFF2-40B4-BE49-F238E27FC236}">
                <a16:creationId xmlns:a16="http://schemas.microsoft.com/office/drawing/2014/main" id="{9E410BBD-756C-E628-9996-E59E7D199B3E}"/>
              </a:ext>
            </a:extLst>
          </p:cNvPr>
          <p:cNvPicPr>
            <a:picLocks noChangeAspect="1"/>
          </p:cNvPicPr>
          <p:nvPr/>
        </p:nvPicPr>
        <p:blipFill>
          <a:blip r:embed="rId5"/>
          <a:stretch>
            <a:fillRect/>
          </a:stretch>
        </p:blipFill>
        <p:spPr>
          <a:xfrm>
            <a:off x="8286418" y="1501299"/>
            <a:ext cx="2225662" cy="1610170"/>
          </a:xfrm>
          <a:prstGeom prst="rect">
            <a:avLst/>
          </a:prstGeom>
        </p:spPr>
      </p:pic>
      <p:sp>
        <p:nvSpPr>
          <p:cNvPr id="5" name="文本框 4">
            <a:extLst>
              <a:ext uri="{FF2B5EF4-FFF2-40B4-BE49-F238E27FC236}">
                <a16:creationId xmlns:a16="http://schemas.microsoft.com/office/drawing/2014/main" id="{88CF382F-364F-DDBD-4CAF-041E2EFA7341}"/>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1</a:t>
            </a:r>
          </a:p>
        </p:txBody>
      </p:sp>
    </p:spTree>
    <p:extLst>
      <p:ext uri="{BB962C8B-B14F-4D97-AF65-F5344CB8AC3E}">
        <p14:creationId xmlns:p14="http://schemas.microsoft.com/office/powerpoint/2010/main" val="2086433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54737" y="475762"/>
            <a:ext cx="8726525" cy="523220"/>
          </a:xfrm>
          <a:prstGeom prst="rect">
            <a:avLst/>
          </a:prstGeom>
          <a:noFill/>
        </p:spPr>
        <p:txBody>
          <a:bodyPr wrap="square" rtlCol="0">
            <a:spAutoFit/>
          </a:bodyPr>
          <a:lstStyle/>
          <a:p>
            <a:r>
              <a:rPr lang="en-US" altLang="zh-CN" sz="2800"/>
              <a:t>CAN</a:t>
            </a:r>
            <a:r>
              <a:rPr lang="zh-CN" altLang="en-US" sz="2800"/>
              <a:t>物理层特性</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pic>
        <p:nvPicPr>
          <p:cNvPr id="3" name="图片 2">
            <a:extLst>
              <a:ext uri="{FF2B5EF4-FFF2-40B4-BE49-F238E27FC236}">
                <a16:creationId xmlns:a16="http://schemas.microsoft.com/office/drawing/2014/main" id="{CB880A36-2F25-296F-31B1-4DF969A3E305}"/>
              </a:ext>
            </a:extLst>
          </p:cNvPr>
          <p:cNvPicPr>
            <a:picLocks noChangeAspect="1"/>
          </p:cNvPicPr>
          <p:nvPr/>
        </p:nvPicPr>
        <p:blipFill>
          <a:blip r:embed="rId3"/>
          <a:stretch>
            <a:fillRect/>
          </a:stretch>
        </p:blipFill>
        <p:spPr>
          <a:xfrm>
            <a:off x="2931160" y="1284987"/>
            <a:ext cx="6329680" cy="5274733"/>
          </a:xfrm>
          <a:prstGeom prst="rect">
            <a:avLst/>
          </a:prstGeom>
        </p:spPr>
      </p:pic>
      <p:sp>
        <p:nvSpPr>
          <p:cNvPr id="2" name="文本框 1">
            <a:extLst>
              <a:ext uri="{FF2B5EF4-FFF2-40B4-BE49-F238E27FC236}">
                <a16:creationId xmlns:a16="http://schemas.microsoft.com/office/drawing/2014/main" id="{B5494250-1183-2D3D-BD61-46A478CE589A}"/>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1</a:t>
            </a:r>
          </a:p>
        </p:txBody>
      </p:sp>
    </p:spTree>
    <p:extLst>
      <p:ext uri="{BB962C8B-B14F-4D97-AF65-F5344CB8AC3E}">
        <p14:creationId xmlns:p14="http://schemas.microsoft.com/office/powerpoint/2010/main" val="3836934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96000" y="1219541"/>
            <a:ext cx="10800000"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a:latin typeface="+mn-ea"/>
              </a:rPr>
              <a:t>CAN</a:t>
            </a:r>
            <a:r>
              <a:rPr lang="zh-CN" altLang="en-US" sz="2400">
                <a:latin typeface="+mn-ea"/>
              </a:rPr>
              <a:t>协议规定了以下</a:t>
            </a:r>
            <a:r>
              <a:rPr lang="en-US" altLang="zh-CN" sz="2400">
                <a:latin typeface="+mn-ea"/>
              </a:rPr>
              <a:t>5</a:t>
            </a:r>
            <a:r>
              <a:rPr lang="zh-CN" altLang="en-US" sz="2400">
                <a:latin typeface="+mn-ea"/>
              </a:rPr>
              <a:t>种类型的帧：</a:t>
            </a:r>
            <a:endParaRPr lang="en-US" altLang="zh-CN" sz="2400">
              <a:latin typeface="+mn-ea"/>
            </a:endParaRPr>
          </a:p>
        </p:txBody>
      </p:sp>
      <p:sp>
        <p:nvSpPr>
          <p:cNvPr id="13" name="文本框 12"/>
          <p:cNvSpPr txBox="1"/>
          <p:nvPr/>
        </p:nvSpPr>
        <p:spPr>
          <a:xfrm>
            <a:off x="1354737" y="475762"/>
            <a:ext cx="8726525" cy="523220"/>
          </a:xfrm>
          <a:prstGeom prst="rect">
            <a:avLst/>
          </a:prstGeom>
          <a:noFill/>
        </p:spPr>
        <p:txBody>
          <a:bodyPr wrap="square" rtlCol="0">
            <a:spAutoFit/>
          </a:bodyPr>
          <a:lstStyle/>
          <a:p>
            <a:r>
              <a:rPr lang="en-US" altLang="zh-CN" sz="2800"/>
              <a:t>CAN</a:t>
            </a:r>
            <a:r>
              <a:rPr lang="zh-CN" altLang="en-US" sz="2800"/>
              <a:t>总线帧格式</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graphicFrame>
        <p:nvGraphicFramePr>
          <p:cNvPr id="5" name="表格 4">
            <a:extLst>
              <a:ext uri="{FF2B5EF4-FFF2-40B4-BE49-F238E27FC236}">
                <a16:creationId xmlns:a16="http://schemas.microsoft.com/office/drawing/2014/main" id="{43A9C640-2D2B-9822-5225-A9FF38E63D03}"/>
              </a:ext>
            </a:extLst>
          </p:cNvPr>
          <p:cNvGraphicFramePr>
            <a:graphicFrameLocks noGrp="1"/>
          </p:cNvGraphicFramePr>
          <p:nvPr>
            <p:extLst>
              <p:ext uri="{D42A27DB-BD31-4B8C-83A1-F6EECF244321}">
                <p14:modId xmlns:p14="http://schemas.microsoft.com/office/powerpoint/2010/main" val="4248769292"/>
              </p:ext>
            </p:extLst>
          </p:nvPr>
        </p:nvGraphicFramePr>
        <p:xfrm>
          <a:off x="2186075" y="2473002"/>
          <a:ext cx="7819849" cy="2629215"/>
        </p:xfrm>
        <a:graphic>
          <a:graphicData uri="http://schemas.openxmlformats.org/drawingml/2006/table">
            <a:tbl>
              <a:tblPr firstRow="1" bandRow="1">
                <a:tableStyleId>{5C22544A-7EE6-4342-B048-85BDC9FD1C3A}</a:tableStyleId>
              </a:tblPr>
              <a:tblGrid>
                <a:gridCol w="1877422">
                  <a:extLst>
                    <a:ext uri="{9D8B030D-6E8A-4147-A177-3AD203B41FA5}">
                      <a16:colId xmlns:a16="http://schemas.microsoft.com/office/drawing/2014/main" val="48024508"/>
                    </a:ext>
                  </a:extLst>
                </a:gridCol>
                <a:gridCol w="5942427">
                  <a:extLst>
                    <a:ext uri="{9D8B030D-6E8A-4147-A177-3AD203B41FA5}">
                      <a16:colId xmlns:a16="http://schemas.microsoft.com/office/drawing/2014/main" val="64671348"/>
                    </a:ext>
                  </a:extLst>
                </a:gridCol>
              </a:tblGrid>
              <a:tr h="431906">
                <a:tc>
                  <a:txBody>
                    <a:bodyPr/>
                    <a:lstStyle/>
                    <a:p>
                      <a:pPr algn="ctr"/>
                      <a:r>
                        <a:rPr lang="zh-CN" altLang="en-US" sz="1700" b="1"/>
                        <a:t>帧类型</a:t>
                      </a:r>
                    </a:p>
                  </a:txBody>
                  <a:tcPr marL="102057" marR="102057" marT="51028" marB="51028" anchor="ctr"/>
                </a:tc>
                <a:tc>
                  <a:txBody>
                    <a:bodyPr/>
                    <a:lstStyle/>
                    <a:p>
                      <a:pPr algn="ctr"/>
                      <a:r>
                        <a:rPr lang="zh-CN" altLang="en-US" sz="1700" b="1"/>
                        <a:t>用途</a:t>
                      </a:r>
                    </a:p>
                  </a:txBody>
                  <a:tcPr marL="102057" marR="102057" marT="51028" marB="51028" anchor="ctr"/>
                </a:tc>
                <a:extLst>
                  <a:ext uri="{0D108BD9-81ED-4DB2-BD59-A6C34878D82A}">
                    <a16:rowId xmlns:a16="http://schemas.microsoft.com/office/drawing/2014/main" val="1282088465"/>
                  </a:ext>
                </a:extLst>
              </a:tr>
              <a:tr h="449257">
                <a:tc>
                  <a:txBody>
                    <a:bodyPr/>
                    <a:lstStyle/>
                    <a:p>
                      <a:pPr algn="ctr"/>
                      <a:r>
                        <a:rPr lang="zh-CN" altLang="en-US" sz="1700"/>
                        <a:t>数据帧</a:t>
                      </a:r>
                    </a:p>
                  </a:txBody>
                  <a:tcPr marL="102057" marR="102057" marT="51028" marB="51028" anchor="ctr"/>
                </a:tc>
                <a:tc>
                  <a:txBody>
                    <a:bodyPr/>
                    <a:lstStyle/>
                    <a:p>
                      <a:pPr algn="ctr"/>
                      <a:r>
                        <a:rPr lang="zh-CN" altLang="en-US" sz="1700"/>
                        <a:t>发送设备主动发送数据（广播式）</a:t>
                      </a:r>
                    </a:p>
                  </a:txBody>
                  <a:tcPr marL="102057" marR="102057" marT="51028" marB="51028" anchor="ctr"/>
                </a:tc>
                <a:extLst>
                  <a:ext uri="{0D108BD9-81ED-4DB2-BD59-A6C34878D82A}">
                    <a16:rowId xmlns:a16="http://schemas.microsoft.com/office/drawing/2014/main" val="2392432748"/>
                  </a:ext>
                </a:extLst>
              </a:tr>
              <a:tr h="437013">
                <a:tc>
                  <a:txBody>
                    <a:bodyPr/>
                    <a:lstStyle/>
                    <a:p>
                      <a:pPr algn="ctr"/>
                      <a:r>
                        <a:rPr lang="zh-CN" altLang="en-US" sz="1700"/>
                        <a:t>遥控帧</a:t>
                      </a:r>
                    </a:p>
                  </a:txBody>
                  <a:tcPr marL="102057" marR="102057" marT="51028" marB="51028" anchor="ctr"/>
                </a:tc>
                <a:tc>
                  <a:txBody>
                    <a:bodyPr/>
                    <a:lstStyle/>
                    <a:p>
                      <a:pPr algn="ctr"/>
                      <a:r>
                        <a:rPr lang="zh-CN" altLang="en-US" sz="1700"/>
                        <a:t>接收设备主动请求数据（请求式）</a:t>
                      </a:r>
                    </a:p>
                  </a:txBody>
                  <a:tcPr marL="102057" marR="102057" marT="51028" marB="51028" anchor="ctr"/>
                </a:tc>
                <a:extLst>
                  <a:ext uri="{0D108BD9-81ED-4DB2-BD59-A6C34878D82A}">
                    <a16:rowId xmlns:a16="http://schemas.microsoft.com/office/drawing/2014/main" val="625492250"/>
                  </a:ext>
                </a:extLst>
              </a:tr>
              <a:tr h="437013">
                <a:tc>
                  <a:txBody>
                    <a:bodyPr/>
                    <a:lstStyle/>
                    <a:p>
                      <a:pPr algn="ctr"/>
                      <a:r>
                        <a:rPr lang="zh-CN" altLang="en-US" sz="1700"/>
                        <a:t>错误帧</a:t>
                      </a:r>
                    </a:p>
                  </a:txBody>
                  <a:tcPr marL="102057" marR="102057" marT="51028" marB="51028" anchor="ctr"/>
                </a:tc>
                <a:tc>
                  <a:txBody>
                    <a:bodyPr/>
                    <a:lstStyle/>
                    <a:p>
                      <a:pPr algn="ctr"/>
                      <a:r>
                        <a:rPr lang="zh-CN" altLang="en-US" sz="1700"/>
                        <a:t>某个设备检测出错误时向其他设备通知错误</a:t>
                      </a:r>
                    </a:p>
                  </a:txBody>
                  <a:tcPr marL="102057" marR="102057" marT="51028" marB="51028" anchor="ctr"/>
                </a:tc>
                <a:extLst>
                  <a:ext uri="{0D108BD9-81ED-4DB2-BD59-A6C34878D82A}">
                    <a16:rowId xmlns:a16="http://schemas.microsoft.com/office/drawing/2014/main" val="222964627"/>
                  </a:ext>
                </a:extLst>
              </a:tr>
              <a:tr h="437013">
                <a:tc>
                  <a:txBody>
                    <a:bodyPr/>
                    <a:lstStyle/>
                    <a:p>
                      <a:pPr algn="ctr"/>
                      <a:r>
                        <a:rPr lang="zh-CN" altLang="en-US" sz="1700"/>
                        <a:t>过载帧</a:t>
                      </a:r>
                    </a:p>
                  </a:txBody>
                  <a:tcPr marL="102057" marR="102057" marT="51028" marB="51028" anchor="ctr"/>
                </a:tc>
                <a:tc>
                  <a:txBody>
                    <a:bodyPr/>
                    <a:lstStyle/>
                    <a:p>
                      <a:pPr algn="ctr"/>
                      <a:r>
                        <a:rPr lang="zh-CN" altLang="en-US" sz="1700"/>
                        <a:t>接收设备通知其尚未做好接收准备</a:t>
                      </a:r>
                    </a:p>
                  </a:txBody>
                  <a:tcPr marL="102057" marR="102057" marT="51028" marB="51028" anchor="ctr"/>
                </a:tc>
                <a:extLst>
                  <a:ext uri="{0D108BD9-81ED-4DB2-BD59-A6C34878D82A}">
                    <a16:rowId xmlns:a16="http://schemas.microsoft.com/office/drawing/2014/main" val="1325862959"/>
                  </a:ext>
                </a:extLst>
              </a:tr>
              <a:tr h="437013">
                <a:tc>
                  <a:txBody>
                    <a:bodyPr/>
                    <a:lstStyle/>
                    <a:p>
                      <a:pPr algn="ctr"/>
                      <a:r>
                        <a:rPr lang="zh-CN" altLang="en-US" sz="1700"/>
                        <a:t>帧间隔</a:t>
                      </a:r>
                    </a:p>
                  </a:txBody>
                  <a:tcPr marL="102057" marR="102057" marT="51028" marB="51028" anchor="ctr"/>
                </a:tc>
                <a:tc>
                  <a:txBody>
                    <a:bodyPr/>
                    <a:lstStyle/>
                    <a:p>
                      <a:pPr algn="ctr"/>
                      <a:r>
                        <a:rPr lang="zh-CN" altLang="en-US" sz="1700"/>
                        <a:t>用于将数据帧及遥控帧与前面的帧分离开</a:t>
                      </a:r>
                    </a:p>
                  </a:txBody>
                  <a:tcPr marL="102057" marR="102057" marT="51028" marB="51028" anchor="ctr"/>
                </a:tc>
                <a:extLst>
                  <a:ext uri="{0D108BD9-81ED-4DB2-BD59-A6C34878D82A}">
                    <a16:rowId xmlns:a16="http://schemas.microsoft.com/office/drawing/2014/main" val="107637610"/>
                  </a:ext>
                </a:extLst>
              </a:tr>
            </a:tbl>
          </a:graphicData>
        </a:graphic>
      </p:graphicFrame>
      <p:sp>
        <p:nvSpPr>
          <p:cNvPr id="2" name="文本框 1">
            <a:extLst>
              <a:ext uri="{FF2B5EF4-FFF2-40B4-BE49-F238E27FC236}">
                <a16:creationId xmlns:a16="http://schemas.microsoft.com/office/drawing/2014/main" id="{8CD02D28-E0ED-BDC8-E71E-2B4B1F791705}"/>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2</a:t>
            </a:r>
          </a:p>
        </p:txBody>
      </p:sp>
    </p:spTree>
    <p:extLst>
      <p:ext uri="{BB962C8B-B14F-4D97-AF65-F5344CB8AC3E}">
        <p14:creationId xmlns:p14="http://schemas.microsoft.com/office/powerpoint/2010/main" val="3448180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354737" y="475762"/>
            <a:ext cx="8726525" cy="523220"/>
          </a:xfrm>
          <a:prstGeom prst="rect">
            <a:avLst/>
          </a:prstGeom>
          <a:noFill/>
        </p:spPr>
        <p:txBody>
          <a:bodyPr wrap="square" rtlCol="0">
            <a:spAutoFit/>
          </a:bodyPr>
          <a:lstStyle/>
          <a:p>
            <a:r>
              <a:rPr lang="zh-CN" altLang="en-US" sz="2800"/>
              <a:t>数据帧</a:t>
            </a:r>
          </a:p>
        </p:txBody>
      </p:sp>
      <p:grpSp>
        <p:nvGrpSpPr>
          <p:cNvPr id="15" name="组合 14">
            <a:extLst>
              <a:ext uri="{FF2B5EF4-FFF2-40B4-BE49-F238E27FC236}">
                <a16:creationId xmlns:a16="http://schemas.microsoft.com/office/drawing/2014/main" id="{9FEF5B06-665C-F2BA-0EFD-4FA45937C44E}"/>
              </a:ext>
            </a:extLst>
          </p:cNvPr>
          <p:cNvGrpSpPr/>
          <p:nvPr/>
        </p:nvGrpSpPr>
        <p:grpSpPr>
          <a:xfrm>
            <a:off x="695999" y="467372"/>
            <a:ext cx="10800002" cy="540000"/>
            <a:chOff x="664415" y="326304"/>
            <a:chExt cx="10800002" cy="540000"/>
          </a:xfrm>
        </p:grpSpPr>
        <p:sp>
          <p:nvSpPr>
            <p:cNvPr id="4" name="圆角矩形 3"/>
            <p:cNvSpPr/>
            <p:nvPr/>
          </p:nvSpPr>
          <p:spPr>
            <a:xfrm>
              <a:off x="664415" y="362305"/>
              <a:ext cx="540000" cy="468000"/>
            </a:xfrm>
            <a:prstGeom prst="roundRect">
              <a:avLst>
                <a:gd name="adj" fmla="val 22610"/>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cxnSp>
          <p:nvCxnSpPr>
            <p:cNvPr id="6" name="直接连接符 5"/>
            <p:cNvCxnSpPr/>
            <p:nvPr/>
          </p:nvCxnSpPr>
          <p:spPr>
            <a:xfrm>
              <a:off x="664417" y="843267"/>
              <a:ext cx="10800000" cy="0"/>
            </a:xfrm>
            <a:prstGeom prst="lin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4416" y="662291"/>
              <a:ext cx="540000" cy="180975"/>
            </a:xfrm>
            <a:prstGeom prst="rect">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4CAC7A80-C0BE-38B5-F171-D32D1BA2D7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8418" y="326304"/>
              <a:ext cx="1295999" cy="540000"/>
            </a:xfrm>
            <a:prstGeom prst="rect">
              <a:avLst/>
            </a:prstGeom>
          </p:spPr>
        </p:pic>
      </p:grpSp>
      <p:pic>
        <p:nvPicPr>
          <p:cNvPr id="3" name="图片 2">
            <a:extLst>
              <a:ext uri="{FF2B5EF4-FFF2-40B4-BE49-F238E27FC236}">
                <a16:creationId xmlns:a16="http://schemas.microsoft.com/office/drawing/2014/main" id="{85C15FF9-0754-7F3B-BB79-146AFC48657D}"/>
              </a:ext>
            </a:extLst>
          </p:cNvPr>
          <p:cNvPicPr>
            <a:picLocks noChangeAspect="1"/>
          </p:cNvPicPr>
          <p:nvPr/>
        </p:nvPicPr>
        <p:blipFill>
          <a:blip r:embed="rId3"/>
          <a:stretch>
            <a:fillRect/>
          </a:stretch>
        </p:blipFill>
        <p:spPr>
          <a:xfrm>
            <a:off x="1513308" y="1492909"/>
            <a:ext cx="9165383" cy="4777481"/>
          </a:xfrm>
          <a:prstGeom prst="rect">
            <a:avLst/>
          </a:prstGeom>
        </p:spPr>
      </p:pic>
      <p:sp>
        <p:nvSpPr>
          <p:cNvPr id="5" name="文本框 4">
            <a:extLst>
              <a:ext uri="{FF2B5EF4-FFF2-40B4-BE49-F238E27FC236}">
                <a16:creationId xmlns:a16="http://schemas.microsoft.com/office/drawing/2014/main" id="{BBFD2AFD-85B0-CDC2-CA43-5A02BBF6706A}"/>
              </a:ext>
            </a:extLst>
          </p:cNvPr>
          <p:cNvSpPr txBox="1"/>
          <p:nvPr/>
        </p:nvSpPr>
        <p:spPr>
          <a:xfrm>
            <a:off x="3057862" y="5167448"/>
            <a:ext cx="2909592" cy="584775"/>
          </a:xfrm>
          <a:prstGeom prst="rect">
            <a:avLst/>
          </a:prstGeom>
          <a:noFill/>
        </p:spPr>
        <p:txBody>
          <a:bodyPr wrap="square" rtlCol="0">
            <a:spAutoFit/>
          </a:bodyPr>
          <a:lstStyle/>
          <a:p>
            <a:r>
              <a:rPr lang="zh-CN" altLang="en-US" sz="1600">
                <a:solidFill>
                  <a:srgbClr val="FF0000"/>
                </a:solidFill>
                <a:latin typeface="+mn-ea"/>
              </a:rPr>
              <a:t>显性（</a:t>
            </a:r>
            <a:r>
              <a:rPr lang="en-US" altLang="zh-CN" sz="1600">
                <a:solidFill>
                  <a:srgbClr val="FF0000"/>
                </a:solidFill>
                <a:latin typeface="+mn-ea"/>
              </a:rPr>
              <a:t>0</a:t>
            </a:r>
            <a:r>
              <a:rPr lang="zh-CN" altLang="en-US" sz="1600">
                <a:solidFill>
                  <a:srgbClr val="FF0000"/>
                </a:solidFill>
                <a:latin typeface="+mn-ea"/>
              </a:rPr>
              <a:t>）：</a:t>
            </a:r>
            <a:r>
              <a:rPr lang="en-US" altLang="zh-CN" sz="1600">
                <a:solidFill>
                  <a:srgbClr val="FF0000"/>
                </a:solidFill>
                <a:latin typeface="+mn-ea"/>
              </a:rPr>
              <a:t>Dominant</a:t>
            </a:r>
            <a:r>
              <a:rPr lang="zh-CN" altLang="en-US" sz="1600">
                <a:solidFill>
                  <a:srgbClr val="FF0000"/>
                </a:solidFill>
                <a:latin typeface="+mn-ea"/>
              </a:rPr>
              <a:t>（</a:t>
            </a:r>
            <a:r>
              <a:rPr lang="en-US" altLang="zh-CN" sz="1600">
                <a:solidFill>
                  <a:srgbClr val="FF0000"/>
                </a:solidFill>
                <a:latin typeface="+mn-ea"/>
              </a:rPr>
              <a:t>D</a:t>
            </a:r>
            <a:r>
              <a:rPr lang="zh-CN" altLang="en-US" sz="1600">
                <a:solidFill>
                  <a:srgbClr val="FF0000"/>
                </a:solidFill>
                <a:latin typeface="+mn-ea"/>
              </a:rPr>
              <a:t>）</a:t>
            </a:r>
            <a:endParaRPr lang="en-US" altLang="zh-CN" sz="1600">
              <a:solidFill>
                <a:srgbClr val="FF0000"/>
              </a:solidFill>
              <a:latin typeface="+mn-ea"/>
            </a:endParaRPr>
          </a:p>
          <a:p>
            <a:r>
              <a:rPr lang="zh-CN" altLang="en-US" sz="1600">
                <a:solidFill>
                  <a:srgbClr val="FF0000"/>
                </a:solidFill>
                <a:latin typeface="+mn-ea"/>
              </a:rPr>
              <a:t>隐性（</a:t>
            </a:r>
            <a:r>
              <a:rPr lang="en-US" altLang="zh-CN" sz="1600">
                <a:solidFill>
                  <a:srgbClr val="FF0000"/>
                </a:solidFill>
                <a:latin typeface="+mn-ea"/>
              </a:rPr>
              <a:t>1</a:t>
            </a:r>
            <a:r>
              <a:rPr lang="zh-CN" altLang="en-US" sz="1600">
                <a:solidFill>
                  <a:srgbClr val="FF0000"/>
                </a:solidFill>
                <a:latin typeface="+mn-ea"/>
              </a:rPr>
              <a:t>）：</a:t>
            </a:r>
            <a:r>
              <a:rPr lang="en-US" altLang="zh-CN" sz="1600">
                <a:solidFill>
                  <a:srgbClr val="FF0000"/>
                </a:solidFill>
                <a:latin typeface="+mn-ea"/>
              </a:rPr>
              <a:t>Recessive</a:t>
            </a:r>
            <a:r>
              <a:rPr lang="zh-CN" altLang="en-US" sz="1600">
                <a:solidFill>
                  <a:srgbClr val="FF0000"/>
                </a:solidFill>
                <a:latin typeface="+mn-ea"/>
              </a:rPr>
              <a:t>（</a:t>
            </a:r>
            <a:r>
              <a:rPr lang="en-US" altLang="zh-CN" sz="1600">
                <a:solidFill>
                  <a:srgbClr val="FF0000"/>
                </a:solidFill>
                <a:latin typeface="+mn-ea"/>
              </a:rPr>
              <a:t>R</a:t>
            </a:r>
            <a:r>
              <a:rPr lang="zh-CN" altLang="en-US" sz="1600">
                <a:solidFill>
                  <a:srgbClr val="FF0000"/>
                </a:solidFill>
                <a:latin typeface="+mn-ea"/>
              </a:rPr>
              <a:t>）</a:t>
            </a:r>
            <a:endParaRPr lang="en-US" altLang="zh-CN" sz="1600">
              <a:solidFill>
                <a:srgbClr val="FF0000"/>
              </a:solidFill>
              <a:latin typeface="+mn-ea"/>
            </a:endParaRPr>
          </a:p>
        </p:txBody>
      </p:sp>
      <p:sp>
        <p:nvSpPr>
          <p:cNvPr id="7" name="文本框 6">
            <a:extLst>
              <a:ext uri="{FF2B5EF4-FFF2-40B4-BE49-F238E27FC236}">
                <a16:creationId xmlns:a16="http://schemas.microsoft.com/office/drawing/2014/main" id="{CB6D7452-0195-4857-9A08-A685F1E1A633}"/>
              </a:ext>
            </a:extLst>
          </p:cNvPr>
          <p:cNvSpPr txBox="1"/>
          <p:nvPr/>
        </p:nvSpPr>
        <p:spPr>
          <a:xfrm>
            <a:off x="749457" y="506539"/>
            <a:ext cx="433084" cy="461665"/>
          </a:xfrm>
          <a:prstGeom prst="rect">
            <a:avLst/>
          </a:prstGeom>
          <a:noFill/>
        </p:spPr>
        <p:txBody>
          <a:bodyPr wrap="square" rtlCol="0">
            <a:spAutoFit/>
          </a:bodyPr>
          <a:lstStyle/>
          <a:p>
            <a:pPr algn="ctr"/>
            <a:r>
              <a:rPr lang="en-US" altLang="zh-CN" sz="2400" b="1">
                <a:solidFill>
                  <a:schemeClr val="bg1"/>
                </a:solidFill>
                <a:latin typeface="+mn-ea"/>
              </a:rPr>
              <a:t>2</a:t>
            </a:r>
          </a:p>
        </p:txBody>
      </p:sp>
    </p:spTree>
    <p:extLst>
      <p:ext uri="{BB962C8B-B14F-4D97-AF65-F5344CB8AC3E}">
        <p14:creationId xmlns:p14="http://schemas.microsoft.com/office/powerpoint/2010/main" val="16379414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1674</TotalTime>
  <Words>2308</Words>
  <Application>Microsoft Office PowerPoint</Application>
  <PresentationFormat>宽屏</PresentationFormat>
  <Paragraphs>252</Paragraphs>
  <Slides>33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33</vt:i4>
      </vt:variant>
    </vt:vector>
  </HeadingPairs>
  <TitlesOfParts>
    <vt:vector size="38" baseType="lpstr">
      <vt:lpstr>等线</vt:lpstr>
      <vt:lpstr>等线 Light</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 Admin</dc:creator>
  <cp:lastModifiedBy>H Admin</cp:lastModifiedBy>
  <cp:revision>303</cp:revision>
  <dcterms:created xsi:type="dcterms:W3CDTF">2023-11-10T13:55:36Z</dcterms:created>
  <dcterms:modified xsi:type="dcterms:W3CDTF">2024-04-07T09:33:26Z</dcterms:modified>
</cp:coreProperties>
</file>